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Lst>
  <p:sldSz cx="18288000" cy="10287000"/>
  <p:notesSz cx="6858000" cy="9144000"/>
  <p:embeddedFontLst>
    <p:embeddedFont>
      <p:font typeface="Source Sans Pro" charset="1" panose="020B0503030403020204"/>
      <p:regular r:id="rId6"/>
    </p:embeddedFont>
    <p:embeddedFont>
      <p:font typeface="Source Sans Pro Bold" charset="1" panose="020B0703030403020204"/>
      <p:regular r:id="rId7"/>
    </p:embeddedFont>
    <p:embeddedFont>
      <p:font typeface="Source Sans Pro Italics" charset="1" panose="020B0503030403090204"/>
      <p:regular r:id="rId8"/>
    </p:embeddedFont>
    <p:embeddedFont>
      <p:font typeface="Source Sans Pro Bold Italics" charset="1" panose="020B070303040309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Space Mono" charset="1" panose="02000509040000020004"/>
      <p:regular r:id="rId18"/>
    </p:embeddedFont>
    <p:embeddedFont>
      <p:font typeface="Space Mono Bold" charset="1" panose="02000809030000020004"/>
      <p:regular r:id="rId19"/>
    </p:embeddedFont>
    <p:embeddedFont>
      <p:font typeface="Space Mono Italics" charset="1" panose="02000509090000090004"/>
      <p:regular r:id="rId20"/>
    </p:embeddedFont>
    <p:embeddedFont>
      <p:font typeface="Space Mono Bold Italics" charset="1" panose="020008090400000900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 Id="rId7" Target="../media/image1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2.jpeg" Type="http://schemas.openxmlformats.org/officeDocument/2006/relationships/image"/><Relationship Id="rId6" Target="../media/image13.jpeg" Type="http://schemas.openxmlformats.org/officeDocument/2006/relationships/image"/><Relationship Id="rId7" Target="../media/image14.jpeg" Type="http://schemas.openxmlformats.org/officeDocument/2006/relationships/image"/><Relationship Id="rId8" Target="../media/image1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5.jpeg" Type="http://schemas.openxmlformats.org/officeDocument/2006/relationships/image"/><Relationship Id="rId6" Target="../media/image1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7.jpeg" Type="http://schemas.openxmlformats.org/officeDocument/2006/relationships/image"/><Relationship Id="rId6" Target="../media/image18.jpeg" Type="http://schemas.openxmlformats.org/officeDocument/2006/relationships/image"/><Relationship Id="rId7" Target="../media/image19.jpeg" Type="http://schemas.openxmlformats.org/officeDocument/2006/relationships/image"/><Relationship Id="rId8" Target="../media/image20.jpeg" Type="http://schemas.openxmlformats.org/officeDocument/2006/relationships/image"/><Relationship Id="rId9" Target="../media/image1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jpeg" Type="http://schemas.openxmlformats.org/officeDocument/2006/relationships/image"/><Relationship Id="rId8" Target="../media/image24.jpeg" Type="http://schemas.openxmlformats.org/officeDocument/2006/relationships/image"/><Relationship Id="rId9" Target="../media/image2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6.png" Type="http://schemas.openxmlformats.org/officeDocument/2006/relationships/image"/><Relationship Id="rId8" Target="../media/image25.png" Type="http://schemas.openxmlformats.org/officeDocument/2006/relationships/image"/><Relationship Id="rId9"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blip>
          <a:srcRect l="0" t="0" r="0" b="0"/>
          <a:stretch>
            <a:fillRect/>
          </a:stretch>
        </p:blipFill>
        <p:spPr>
          <a:xfrm flipH="false" flipV="false" rot="0">
            <a:off x="12876482" y="-3086100"/>
            <a:ext cx="8229600" cy="8229600"/>
          </a:xfrm>
          <a:prstGeom prst="rect">
            <a:avLst/>
          </a:prstGeom>
        </p:spPr>
      </p:pic>
      <p:pic>
        <p:nvPicPr>
          <p:cNvPr name="Picture 3" id="3"/>
          <p:cNvPicPr>
            <a:picLocks noChangeAspect="true"/>
          </p:cNvPicPr>
          <p:nvPr/>
        </p:nvPicPr>
        <p:blipFill>
          <a:blip r:embed="rId2">
            <a:alphaModFix amt="15000"/>
          </a:blip>
          <a:srcRect l="0" t="0" r="0" b="0"/>
          <a:stretch>
            <a:fillRect/>
          </a:stretch>
        </p:blipFill>
        <p:spPr>
          <a:xfrm flipH="false" flipV="false" rot="0">
            <a:off x="-3086100" y="5143500"/>
            <a:ext cx="8229600" cy="8229600"/>
          </a:xfrm>
          <a:prstGeom prst="rect">
            <a:avLst/>
          </a:prstGeom>
        </p:spPr>
      </p:pic>
      <p:grpSp>
        <p:nvGrpSpPr>
          <p:cNvPr name="Group 4" id="4"/>
          <p:cNvGrpSpPr/>
          <p:nvPr/>
        </p:nvGrpSpPr>
        <p:grpSpPr>
          <a:xfrm rot="0">
            <a:off x="519952" y="542009"/>
            <a:ext cx="17248095" cy="9202983"/>
            <a:chOff x="0" y="0"/>
            <a:chExt cx="6292152" cy="3357273"/>
          </a:xfrm>
        </p:grpSpPr>
        <p:sp>
          <p:nvSpPr>
            <p:cNvPr name="Freeform 5" id="5"/>
            <p:cNvSpPr/>
            <p:nvPr/>
          </p:nvSpPr>
          <p:spPr>
            <a:xfrm>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034255" y="3732630"/>
            <a:ext cx="11806081" cy="9079949"/>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0472377" y="1261698"/>
            <a:ext cx="7242805" cy="9025302"/>
          </a:xfrm>
          <a:prstGeom prst="rect">
            <a:avLst/>
          </a:prstGeom>
        </p:spPr>
      </p:pic>
      <p:sp>
        <p:nvSpPr>
          <p:cNvPr name="TextBox 8" id="8"/>
          <p:cNvSpPr txBox="true"/>
          <p:nvPr/>
        </p:nvSpPr>
        <p:spPr>
          <a:xfrm rot="0">
            <a:off x="1228651" y="3437095"/>
            <a:ext cx="8962645" cy="1706405"/>
          </a:xfrm>
          <a:prstGeom prst="rect">
            <a:avLst/>
          </a:prstGeom>
        </p:spPr>
        <p:txBody>
          <a:bodyPr anchor="t" rtlCol="false" tIns="0" lIns="0" bIns="0" rIns="0">
            <a:spAutoFit/>
          </a:bodyPr>
          <a:lstStyle/>
          <a:p>
            <a:pPr>
              <a:lnSpc>
                <a:spcPts val="6839"/>
              </a:lnSpc>
              <a:spcBef>
                <a:spcPct val="0"/>
              </a:spcBef>
            </a:pPr>
            <a:r>
              <a:rPr lang="en-US" sz="4885">
                <a:solidFill>
                  <a:srgbClr val="FFFFFF"/>
                </a:solidFill>
                <a:latin typeface="Space Mono Bold"/>
              </a:rPr>
              <a:t>INSTRUMENTE DE TESTARE A APLICAȚIILOR WEB</a:t>
            </a:r>
          </a:p>
        </p:txBody>
      </p:sp>
      <p:sp>
        <p:nvSpPr>
          <p:cNvPr name="TextBox 9" id="9"/>
          <p:cNvSpPr txBox="true"/>
          <p:nvPr/>
        </p:nvSpPr>
        <p:spPr>
          <a:xfrm rot="0">
            <a:off x="1102238" y="8627745"/>
            <a:ext cx="3670721" cy="630555"/>
          </a:xfrm>
          <a:prstGeom prst="rect">
            <a:avLst/>
          </a:prstGeom>
        </p:spPr>
        <p:txBody>
          <a:bodyPr anchor="t" rtlCol="false" tIns="0" lIns="0" bIns="0" rIns="0">
            <a:spAutoFit/>
          </a:bodyPr>
          <a:lstStyle/>
          <a:p>
            <a:pPr>
              <a:lnSpc>
                <a:spcPts val="2519"/>
              </a:lnSpc>
            </a:pPr>
            <a:r>
              <a:rPr lang="en-US" sz="1799" spc="264">
                <a:solidFill>
                  <a:srgbClr val="82B8FF"/>
                </a:solidFill>
                <a:latin typeface="Source Sans Pro"/>
              </a:rPr>
              <a:t>BATIR DANIEL</a:t>
            </a:r>
          </a:p>
          <a:p>
            <a:pPr>
              <a:lnSpc>
                <a:spcPts val="2519"/>
              </a:lnSpc>
              <a:spcBef>
                <a:spcPct val="0"/>
              </a:spcBef>
            </a:pPr>
            <a:r>
              <a:rPr lang="en-US" sz="1799" spc="264">
                <a:solidFill>
                  <a:srgbClr val="82B8FF"/>
                </a:solidFill>
                <a:latin typeface="Source Sans Pro"/>
              </a:rPr>
              <a:t>GRUPA: PAPP1941</a:t>
            </a:r>
          </a:p>
        </p:txBody>
      </p:sp>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938505" y="6351533"/>
            <a:ext cx="3668907" cy="1154038"/>
          </a:xfrm>
          <a:prstGeom prst="rect">
            <a:avLst/>
          </a:prstGeom>
        </p:spPr>
      </p:pic>
      <p:sp>
        <p:nvSpPr>
          <p:cNvPr name="TextBox 11" id="11"/>
          <p:cNvSpPr txBox="true"/>
          <p:nvPr/>
        </p:nvSpPr>
        <p:spPr>
          <a:xfrm rot="0">
            <a:off x="2746116" y="6675437"/>
            <a:ext cx="4053684" cy="449080"/>
          </a:xfrm>
          <a:prstGeom prst="rect">
            <a:avLst/>
          </a:prstGeom>
        </p:spPr>
        <p:txBody>
          <a:bodyPr anchor="t" rtlCol="false" tIns="0" lIns="0" bIns="0" rIns="0">
            <a:spAutoFit/>
          </a:bodyPr>
          <a:lstStyle/>
          <a:p>
            <a:pPr algn="ctr">
              <a:lnSpc>
                <a:spcPts val="3621"/>
              </a:lnSpc>
              <a:spcBef>
                <a:spcPct val="0"/>
              </a:spcBef>
            </a:pPr>
            <a:r>
              <a:rPr lang="en-US" sz="2587" spc="382">
                <a:solidFill>
                  <a:srgbClr val="FFFFFF"/>
                </a:solidFill>
                <a:latin typeface="Open Sans"/>
              </a:rPr>
              <a:t>LET'S START</a:t>
            </a:r>
          </a:p>
        </p:txBody>
      </p:sp>
      <p:pic>
        <p:nvPicPr>
          <p:cNvPr name="Picture 12" id="1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674736" y="2856603"/>
            <a:ext cx="263769" cy="263769"/>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blip>
          <a:srcRect l="0" t="0" r="0" b="0"/>
          <a:stretch>
            <a:fillRect/>
          </a:stretch>
        </p:blipFill>
        <p:spPr>
          <a:xfrm flipH="false" flipV="false" rot="0">
            <a:off x="12876482" y="-3086100"/>
            <a:ext cx="8229600" cy="8229600"/>
          </a:xfrm>
          <a:prstGeom prst="rect">
            <a:avLst/>
          </a:prstGeom>
        </p:spPr>
      </p:pic>
      <p:pic>
        <p:nvPicPr>
          <p:cNvPr name="Picture 3" id="3"/>
          <p:cNvPicPr>
            <a:picLocks noChangeAspect="true"/>
          </p:cNvPicPr>
          <p:nvPr/>
        </p:nvPicPr>
        <p:blipFill>
          <a:blip r:embed="rId2">
            <a:alphaModFix amt="15000"/>
          </a:blip>
          <a:srcRect l="0" t="0" r="0" b="0"/>
          <a:stretch>
            <a:fillRect/>
          </a:stretch>
        </p:blipFill>
        <p:spPr>
          <a:xfrm flipH="false" flipV="false" rot="0">
            <a:off x="-3086100" y="5143500"/>
            <a:ext cx="8229600" cy="8229600"/>
          </a:xfrm>
          <a:prstGeom prst="rect">
            <a:avLst/>
          </a:prstGeom>
        </p:spPr>
      </p:pic>
      <p:grpSp>
        <p:nvGrpSpPr>
          <p:cNvPr name="Group 4" id="4"/>
          <p:cNvGrpSpPr/>
          <p:nvPr/>
        </p:nvGrpSpPr>
        <p:grpSpPr>
          <a:xfrm rot="0">
            <a:off x="519952" y="542009"/>
            <a:ext cx="17248095" cy="9202983"/>
            <a:chOff x="0" y="0"/>
            <a:chExt cx="6292152" cy="3357273"/>
          </a:xfrm>
        </p:grpSpPr>
        <p:sp>
          <p:nvSpPr>
            <p:cNvPr name="Freeform 5" id="5"/>
            <p:cNvSpPr/>
            <p:nvPr/>
          </p:nvSpPr>
          <p:spPr>
            <a:xfrm>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259300" y="7367654"/>
            <a:ext cx="1890646" cy="1890646"/>
          </a:xfrm>
          <a:prstGeom prst="rect">
            <a:avLst/>
          </a:prstGeom>
        </p:spPr>
      </p:pic>
      <p:grpSp>
        <p:nvGrpSpPr>
          <p:cNvPr name="Group 7" id="7"/>
          <p:cNvGrpSpPr/>
          <p:nvPr/>
        </p:nvGrpSpPr>
        <p:grpSpPr>
          <a:xfrm rot="0">
            <a:off x="1370649" y="2562316"/>
            <a:ext cx="7815116" cy="6932968"/>
            <a:chOff x="0" y="0"/>
            <a:chExt cx="10420154" cy="9243957"/>
          </a:xfrm>
        </p:grpSpPr>
        <p:sp>
          <p:nvSpPr>
            <p:cNvPr name="TextBox 8" id="8"/>
            <p:cNvSpPr txBox="true"/>
            <p:nvPr/>
          </p:nvSpPr>
          <p:spPr>
            <a:xfrm rot="-2700000">
              <a:off x="107479" y="7901993"/>
              <a:ext cx="1915583"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United States</a:t>
              </a:r>
            </a:p>
          </p:txBody>
        </p:sp>
        <p:sp>
          <p:nvSpPr>
            <p:cNvPr name="TextBox 9" id="9"/>
            <p:cNvSpPr txBox="true"/>
            <p:nvPr/>
          </p:nvSpPr>
          <p:spPr>
            <a:xfrm rot="-2700000">
              <a:off x="2494515" y="7477975"/>
              <a:ext cx="716280"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India</a:t>
              </a:r>
            </a:p>
          </p:txBody>
        </p:sp>
        <p:sp>
          <p:nvSpPr>
            <p:cNvPr name="TextBox 10" id="10"/>
            <p:cNvSpPr txBox="true"/>
            <p:nvPr/>
          </p:nvSpPr>
          <p:spPr>
            <a:xfrm rot="-2700000">
              <a:off x="2495278" y="8042384"/>
              <a:ext cx="2312670"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United Kingdom</a:t>
              </a:r>
            </a:p>
          </p:txBody>
        </p:sp>
        <p:sp>
          <p:nvSpPr>
            <p:cNvPr name="TextBox 11" id="11"/>
            <p:cNvSpPr txBox="true"/>
            <p:nvPr/>
          </p:nvSpPr>
          <p:spPr>
            <a:xfrm rot="-2700000">
              <a:off x="4912124" y="7606019"/>
              <a:ext cx="1078442"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Canada</a:t>
              </a:r>
            </a:p>
          </p:txBody>
        </p:sp>
        <p:sp>
          <p:nvSpPr>
            <p:cNvPr name="TextBox 12" id="12"/>
            <p:cNvSpPr txBox="true"/>
            <p:nvPr/>
          </p:nvSpPr>
          <p:spPr>
            <a:xfrm rot="-2700000">
              <a:off x="6373955" y="7565233"/>
              <a:ext cx="963083"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France</a:t>
              </a:r>
            </a:p>
          </p:txBody>
        </p:sp>
        <p:sp>
          <p:nvSpPr>
            <p:cNvPr name="TextBox 13" id="13"/>
            <p:cNvSpPr txBox="true"/>
            <p:nvPr/>
          </p:nvSpPr>
          <p:spPr>
            <a:xfrm rot="-2700000">
              <a:off x="7459092" y="7680480"/>
              <a:ext cx="1289050"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Germany</a:t>
              </a:r>
            </a:p>
          </p:txBody>
        </p:sp>
        <p:sp>
          <p:nvSpPr>
            <p:cNvPr name="TextBox 14" id="14"/>
            <p:cNvSpPr txBox="true"/>
            <p:nvPr/>
          </p:nvSpPr>
          <p:spPr>
            <a:xfrm rot="-2700000">
              <a:off x="8853172" y="7667758"/>
              <a:ext cx="1253067"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Australia</a:t>
              </a:r>
            </a:p>
          </p:txBody>
        </p:sp>
        <p:grpSp>
          <p:nvGrpSpPr>
            <p:cNvPr name="Group 15" id="15"/>
            <p:cNvGrpSpPr>
              <a:grpSpLocks noChangeAspect="true"/>
            </p:cNvGrpSpPr>
            <p:nvPr/>
          </p:nvGrpSpPr>
          <p:grpSpPr>
            <a:xfrm rot="0">
              <a:off x="994410" y="201083"/>
              <a:ext cx="9425745" cy="6894966"/>
              <a:chOff x="0" y="0"/>
              <a:chExt cx="9425745" cy="6894966"/>
            </a:xfrm>
          </p:grpSpPr>
          <p:sp>
            <p:nvSpPr>
              <p:cNvPr name="Freeform 16" id="16"/>
              <p:cNvSpPr/>
              <p:nvPr/>
            </p:nvSpPr>
            <p:spPr>
              <a:xfrm>
                <a:off x="0" y="-6350"/>
                <a:ext cx="9425745" cy="12700"/>
              </a:xfrm>
              <a:custGeom>
                <a:avLst/>
                <a:gdLst/>
                <a:ahLst/>
                <a:cxnLst/>
                <a:rect r="r" b="b" t="t" l="l"/>
                <a:pathLst>
                  <a:path h="12700" w="9425745">
                    <a:moveTo>
                      <a:pt x="0" y="0"/>
                    </a:moveTo>
                    <a:lnTo>
                      <a:pt x="9425745" y="0"/>
                    </a:lnTo>
                    <a:lnTo>
                      <a:pt x="9425745" y="12700"/>
                    </a:lnTo>
                    <a:lnTo>
                      <a:pt x="0" y="12700"/>
                    </a:lnTo>
                    <a:close/>
                  </a:path>
                </a:pathLst>
              </a:custGeom>
              <a:solidFill>
                <a:srgbClr val="FFFFFF">
                  <a:alpha val="24706"/>
                </a:srgbClr>
              </a:solidFill>
            </p:spPr>
          </p:sp>
          <p:sp>
            <p:nvSpPr>
              <p:cNvPr name="Freeform 17" id="17"/>
              <p:cNvSpPr/>
              <p:nvPr/>
            </p:nvSpPr>
            <p:spPr>
              <a:xfrm>
                <a:off x="0" y="1372643"/>
                <a:ext cx="9425745" cy="12700"/>
              </a:xfrm>
              <a:custGeom>
                <a:avLst/>
                <a:gdLst/>
                <a:ahLst/>
                <a:cxnLst/>
                <a:rect r="r" b="b" t="t" l="l"/>
                <a:pathLst>
                  <a:path h="12700" w="9425745">
                    <a:moveTo>
                      <a:pt x="0" y="0"/>
                    </a:moveTo>
                    <a:lnTo>
                      <a:pt x="9425745" y="0"/>
                    </a:lnTo>
                    <a:lnTo>
                      <a:pt x="9425745" y="12700"/>
                    </a:lnTo>
                    <a:lnTo>
                      <a:pt x="0" y="12700"/>
                    </a:lnTo>
                    <a:close/>
                  </a:path>
                </a:pathLst>
              </a:custGeom>
              <a:solidFill>
                <a:srgbClr val="FFFFFF">
                  <a:alpha val="24706"/>
                </a:srgbClr>
              </a:solidFill>
            </p:spPr>
          </p:sp>
          <p:sp>
            <p:nvSpPr>
              <p:cNvPr name="Freeform 18" id="18"/>
              <p:cNvSpPr/>
              <p:nvPr/>
            </p:nvSpPr>
            <p:spPr>
              <a:xfrm>
                <a:off x="0" y="2751636"/>
                <a:ext cx="9425745" cy="12700"/>
              </a:xfrm>
              <a:custGeom>
                <a:avLst/>
                <a:gdLst/>
                <a:ahLst/>
                <a:cxnLst/>
                <a:rect r="r" b="b" t="t" l="l"/>
                <a:pathLst>
                  <a:path h="12700" w="9425745">
                    <a:moveTo>
                      <a:pt x="0" y="0"/>
                    </a:moveTo>
                    <a:lnTo>
                      <a:pt x="9425745" y="0"/>
                    </a:lnTo>
                    <a:lnTo>
                      <a:pt x="9425745" y="12700"/>
                    </a:lnTo>
                    <a:lnTo>
                      <a:pt x="0" y="12700"/>
                    </a:lnTo>
                    <a:close/>
                  </a:path>
                </a:pathLst>
              </a:custGeom>
              <a:solidFill>
                <a:srgbClr val="FFFFFF">
                  <a:alpha val="24706"/>
                </a:srgbClr>
              </a:solidFill>
            </p:spPr>
          </p:sp>
          <p:sp>
            <p:nvSpPr>
              <p:cNvPr name="Freeform 19" id="19"/>
              <p:cNvSpPr/>
              <p:nvPr/>
            </p:nvSpPr>
            <p:spPr>
              <a:xfrm>
                <a:off x="0" y="4130629"/>
                <a:ext cx="9425745" cy="12700"/>
              </a:xfrm>
              <a:custGeom>
                <a:avLst/>
                <a:gdLst/>
                <a:ahLst/>
                <a:cxnLst/>
                <a:rect r="r" b="b" t="t" l="l"/>
                <a:pathLst>
                  <a:path h="12700" w="9425745">
                    <a:moveTo>
                      <a:pt x="0" y="0"/>
                    </a:moveTo>
                    <a:lnTo>
                      <a:pt x="9425745" y="0"/>
                    </a:lnTo>
                    <a:lnTo>
                      <a:pt x="9425745" y="12700"/>
                    </a:lnTo>
                    <a:lnTo>
                      <a:pt x="0" y="12700"/>
                    </a:lnTo>
                    <a:close/>
                  </a:path>
                </a:pathLst>
              </a:custGeom>
              <a:solidFill>
                <a:srgbClr val="FFFFFF">
                  <a:alpha val="24706"/>
                </a:srgbClr>
              </a:solidFill>
            </p:spPr>
          </p:sp>
          <p:sp>
            <p:nvSpPr>
              <p:cNvPr name="Freeform 20" id="20"/>
              <p:cNvSpPr/>
              <p:nvPr/>
            </p:nvSpPr>
            <p:spPr>
              <a:xfrm>
                <a:off x="0" y="5509623"/>
                <a:ext cx="9425745" cy="12700"/>
              </a:xfrm>
              <a:custGeom>
                <a:avLst/>
                <a:gdLst/>
                <a:ahLst/>
                <a:cxnLst/>
                <a:rect r="r" b="b" t="t" l="l"/>
                <a:pathLst>
                  <a:path h="12700" w="9425745">
                    <a:moveTo>
                      <a:pt x="0" y="0"/>
                    </a:moveTo>
                    <a:lnTo>
                      <a:pt x="9425745" y="0"/>
                    </a:lnTo>
                    <a:lnTo>
                      <a:pt x="9425745" y="12700"/>
                    </a:lnTo>
                    <a:lnTo>
                      <a:pt x="0" y="12700"/>
                    </a:lnTo>
                    <a:close/>
                  </a:path>
                </a:pathLst>
              </a:custGeom>
              <a:solidFill>
                <a:srgbClr val="FFFFFF">
                  <a:alpha val="24706"/>
                </a:srgbClr>
              </a:solidFill>
            </p:spPr>
          </p:sp>
          <p:sp>
            <p:nvSpPr>
              <p:cNvPr name="Freeform 21" id="21"/>
              <p:cNvSpPr/>
              <p:nvPr/>
            </p:nvSpPr>
            <p:spPr>
              <a:xfrm>
                <a:off x="0" y="6888615"/>
                <a:ext cx="9425745" cy="12700"/>
              </a:xfrm>
              <a:custGeom>
                <a:avLst/>
                <a:gdLst/>
                <a:ahLst/>
                <a:cxnLst/>
                <a:rect r="r" b="b" t="t" l="l"/>
                <a:pathLst>
                  <a:path h="12700" w="9425745">
                    <a:moveTo>
                      <a:pt x="0" y="0"/>
                    </a:moveTo>
                    <a:lnTo>
                      <a:pt x="9425745" y="0"/>
                    </a:lnTo>
                    <a:lnTo>
                      <a:pt x="9425745" y="12700"/>
                    </a:lnTo>
                    <a:lnTo>
                      <a:pt x="0" y="12700"/>
                    </a:lnTo>
                    <a:close/>
                  </a:path>
                </a:pathLst>
              </a:custGeom>
              <a:solidFill>
                <a:srgbClr val="FFFFFF">
                  <a:alpha val="60000"/>
                </a:srgbClr>
              </a:solidFill>
            </p:spPr>
          </p:sp>
        </p:grpSp>
        <p:sp>
          <p:nvSpPr>
            <p:cNvPr name="TextBox 22" id="22"/>
            <p:cNvSpPr txBox="true"/>
            <p:nvPr/>
          </p:nvSpPr>
          <p:spPr>
            <a:xfrm rot="0">
              <a:off x="0" y="-47625"/>
              <a:ext cx="825077" cy="449792"/>
            </a:xfrm>
            <a:prstGeom prst="rect">
              <a:avLst/>
            </a:prstGeom>
          </p:spPr>
          <p:txBody>
            <a:bodyPr anchor="t" rtlCol="false" tIns="0" lIns="0" bIns="0" rIns="0">
              <a:spAutoFit/>
            </a:bodyPr>
            <a:lstStyle/>
            <a:p>
              <a:pPr algn="r">
                <a:lnSpc>
                  <a:spcPts val="2800"/>
                </a:lnSpc>
              </a:pPr>
              <a:r>
                <a:rPr lang="en-US" sz="2000">
                  <a:solidFill>
                    <a:srgbClr val="FFFFFF"/>
                  </a:solidFill>
                  <a:latin typeface="Source Sans Pro"/>
                </a:rPr>
                <a:t>1,250 </a:t>
              </a:r>
            </a:p>
          </p:txBody>
        </p:sp>
        <p:sp>
          <p:nvSpPr>
            <p:cNvPr name="TextBox 23" id="23"/>
            <p:cNvSpPr txBox="true"/>
            <p:nvPr/>
          </p:nvSpPr>
          <p:spPr>
            <a:xfrm rot="0">
              <a:off x="0" y="1331368"/>
              <a:ext cx="825077" cy="449792"/>
            </a:xfrm>
            <a:prstGeom prst="rect">
              <a:avLst/>
            </a:prstGeom>
          </p:spPr>
          <p:txBody>
            <a:bodyPr anchor="t" rtlCol="false" tIns="0" lIns="0" bIns="0" rIns="0">
              <a:spAutoFit/>
            </a:bodyPr>
            <a:lstStyle/>
            <a:p>
              <a:pPr algn="r">
                <a:lnSpc>
                  <a:spcPts val="2800"/>
                </a:lnSpc>
              </a:pPr>
              <a:r>
                <a:rPr lang="en-US" sz="2000">
                  <a:solidFill>
                    <a:srgbClr val="FFFFFF"/>
                  </a:solidFill>
                  <a:latin typeface="Source Sans Pro"/>
                </a:rPr>
                <a:t>1,000 </a:t>
              </a:r>
            </a:p>
          </p:txBody>
        </p:sp>
        <p:sp>
          <p:nvSpPr>
            <p:cNvPr name="TextBox 24" id="24"/>
            <p:cNvSpPr txBox="true"/>
            <p:nvPr/>
          </p:nvSpPr>
          <p:spPr>
            <a:xfrm rot="0">
              <a:off x="252518" y="2710361"/>
              <a:ext cx="572558" cy="449792"/>
            </a:xfrm>
            <a:prstGeom prst="rect">
              <a:avLst/>
            </a:prstGeom>
          </p:spPr>
          <p:txBody>
            <a:bodyPr anchor="t" rtlCol="false" tIns="0" lIns="0" bIns="0" rIns="0">
              <a:spAutoFit/>
            </a:bodyPr>
            <a:lstStyle/>
            <a:p>
              <a:pPr algn="r">
                <a:lnSpc>
                  <a:spcPts val="2800"/>
                </a:lnSpc>
              </a:pPr>
              <a:r>
                <a:rPr lang="en-US" sz="2000">
                  <a:solidFill>
                    <a:srgbClr val="FFFFFF"/>
                  </a:solidFill>
                  <a:latin typeface="Source Sans Pro"/>
                </a:rPr>
                <a:t>750 </a:t>
              </a:r>
            </a:p>
          </p:txBody>
        </p:sp>
        <p:sp>
          <p:nvSpPr>
            <p:cNvPr name="TextBox 25" id="25"/>
            <p:cNvSpPr txBox="true"/>
            <p:nvPr/>
          </p:nvSpPr>
          <p:spPr>
            <a:xfrm rot="0">
              <a:off x="252518" y="4089354"/>
              <a:ext cx="572558" cy="449792"/>
            </a:xfrm>
            <a:prstGeom prst="rect">
              <a:avLst/>
            </a:prstGeom>
          </p:spPr>
          <p:txBody>
            <a:bodyPr anchor="t" rtlCol="false" tIns="0" lIns="0" bIns="0" rIns="0">
              <a:spAutoFit/>
            </a:bodyPr>
            <a:lstStyle/>
            <a:p>
              <a:pPr algn="r">
                <a:lnSpc>
                  <a:spcPts val="2800"/>
                </a:lnSpc>
              </a:pPr>
              <a:r>
                <a:rPr lang="en-US" sz="2000">
                  <a:solidFill>
                    <a:srgbClr val="FFFFFF"/>
                  </a:solidFill>
                  <a:latin typeface="Source Sans Pro"/>
                </a:rPr>
                <a:t>500 </a:t>
              </a:r>
            </a:p>
          </p:txBody>
        </p:sp>
        <p:sp>
          <p:nvSpPr>
            <p:cNvPr name="TextBox 26" id="26"/>
            <p:cNvSpPr txBox="true"/>
            <p:nvPr/>
          </p:nvSpPr>
          <p:spPr>
            <a:xfrm rot="0">
              <a:off x="252518" y="5468347"/>
              <a:ext cx="572558" cy="449792"/>
            </a:xfrm>
            <a:prstGeom prst="rect">
              <a:avLst/>
            </a:prstGeom>
          </p:spPr>
          <p:txBody>
            <a:bodyPr anchor="t" rtlCol="false" tIns="0" lIns="0" bIns="0" rIns="0">
              <a:spAutoFit/>
            </a:bodyPr>
            <a:lstStyle/>
            <a:p>
              <a:pPr algn="r">
                <a:lnSpc>
                  <a:spcPts val="2800"/>
                </a:lnSpc>
              </a:pPr>
              <a:r>
                <a:rPr lang="en-US" sz="2000">
                  <a:solidFill>
                    <a:srgbClr val="FFFFFF"/>
                  </a:solidFill>
                  <a:latin typeface="Source Sans Pro"/>
                </a:rPr>
                <a:t>250 </a:t>
              </a:r>
            </a:p>
          </p:txBody>
        </p:sp>
        <p:sp>
          <p:nvSpPr>
            <p:cNvPr name="TextBox 27" id="27"/>
            <p:cNvSpPr txBox="true"/>
            <p:nvPr/>
          </p:nvSpPr>
          <p:spPr>
            <a:xfrm rot="0">
              <a:off x="589068" y="6847341"/>
              <a:ext cx="236008" cy="449792"/>
            </a:xfrm>
            <a:prstGeom prst="rect">
              <a:avLst/>
            </a:prstGeom>
          </p:spPr>
          <p:txBody>
            <a:bodyPr anchor="t" rtlCol="false" tIns="0" lIns="0" bIns="0" rIns="0">
              <a:spAutoFit/>
            </a:bodyPr>
            <a:lstStyle/>
            <a:p>
              <a:pPr algn="r">
                <a:lnSpc>
                  <a:spcPts val="2800"/>
                </a:lnSpc>
              </a:pPr>
              <a:r>
                <a:rPr lang="en-US" sz="2000">
                  <a:solidFill>
                    <a:srgbClr val="FFFFFF"/>
                  </a:solidFill>
                  <a:latin typeface="Source Sans Pro"/>
                </a:rPr>
                <a:t>0 </a:t>
              </a:r>
            </a:p>
          </p:txBody>
        </p:sp>
        <p:grpSp>
          <p:nvGrpSpPr>
            <p:cNvPr name="Group 28" id="28"/>
            <p:cNvGrpSpPr>
              <a:grpSpLocks noChangeAspect="true"/>
            </p:cNvGrpSpPr>
            <p:nvPr/>
          </p:nvGrpSpPr>
          <p:grpSpPr>
            <a:xfrm rot="0">
              <a:off x="994410" y="448468"/>
              <a:ext cx="9425745" cy="6647581"/>
              <a:chOff x="0" y="247385"/>
              <a:chExt cx="9425745" cy="6647581"/>
            </a:xfrm>
          </p:grpSpPr>
          <p:sp>
            <p:nvSpPr>
              <p:cNvPr name="Freeform 29" id="29"/>
              <p:cNvSpPr/>
              <p:nvPr/>
            </p:nvSpPr>
            <p:spPr>
              <a:xfrm>
                <a:off x="0" y="247385"/>
                <a:ext cx="1245545" cy="6647580"/>
              </a:xfrm>
              <a:custGeom>
                <a:avLst/>
                <a:gdLst/>
                <a:ahLst/>
                <a:cxnLst/>
                <a:rect r="r" b="b" t="t" l="l"/>
                <a:pathLst>
                  <a:path h="6647580" w="1245545">
                    <a:moveTo>
                      <a:pt x="0" y="6647580"/>
                    </a:moveTo>
                    <a:lnTo>
                      <a:pt x="0" y="99643"/>
                    </a:lnTo>
                    <a:cubicBezTo>
                      <a:pt x="0" y="44612"/>
                      <a:pt x="44612" y="0"/>
                      <a:pt x="99644" y="0"/>
                    </a:cubicBezTo>
                    <a:lnTo>
                      <a:pt x="1145901" y="0"/>
                    </a:lnTo>
                    <a:cubicBezTo>
                      <a:pt x="1200933" y="0"/>
                      <a:pt x="1245545" y="44612"/>
                      <a:pt x="1245545" y="99643"/>
                    </a:cubicBezTo>
                    <a:lnTo>
                      <a:pt x="1245545" y="6647580"/>
                    </a:lnTo>
                    <a:close/>
                  </a:path>
                </a:pathLst>
              </a:custGeom>
              <a:solidFill>
                <a:srgbClr val="6CE5E8"/>
              </a:solidFill>
            </p:spPr>
          </p:sp>
          <p:sp>
            <p:nvSpPr>
              <p:cNvPr name="Freeform 30" id="30"/>
              <p:cNvSpPr/>
              <p:nvPr/>
            </p:nvSpPr>
            <p:spPr>
              <a:xfrm>
                <a:off x="1363367" y="4847706"/>
                <a:ext cx="1245545" cy="2047260"/>
              </a:xfrm>
              <a:custGeom>
                <a:avLst/>
                <a:gdLst/>
                <a:ahLst/>
                <a:cxnLst/>
                <a:rect r="r" b="b" t="t" l="l"/>
                <a:pathLst>
                  <a:path h="2047260" w="1245545">
                    <a:moveTo>
                      <a:pt x="0" y="2047259"/>
                    </a:moveTo>
                    <a:lnTo>
                      <a:pt x="0" y="99643"/>
                    </a:lnTo>
                    <a:cubicBezTo>
                      <a:pt x="0" y="44612"/>
                      <a:pt x="44612" y="0"/>
                      <a:pt x="99643" y="0"/>
                    </a:cubicBezTo>
                    <a:lnTo>
                      <a:pt x="1145901" y="0"/>
                    </a:lnTo>
                    <a:cubicBezTo>
                      <a:pt x="1172328" y="0"/>
                      <a:pt x="1197673" y="10498"/>
                      <a:pt x="1216359" y="29185"/>
                    </a:cubicBezTo>
                    <a:cubicBezTo>
                      <a:pt x="1235046" y="47871"/>
                      <a:pt x="1245544" y="73216"/>
                      <a:pt x="1245544" y="99643"/>
                    </a:cubicBezTo>
                    <a:lnTo>
                      <a:pt x="1245544" y="2047259"/>
                    </a:lnTo>
                    <a:close/>
                  </a:path>
                </a:pathLst>
              </a:custGeom>
              <a:solidFill>
                <a:srgbClr val="6CE5E8"/>
              </a:solidFill>
            </p:spPr>
          </p:sp>
          <p:sp>
            <p:nvSpPr>
              <p:cNvPr name="Freeform 31" id="31"/>
              <p:cNvSpPr/>
              <p:nvPr/>
            </p:nvSpPr>
            <p:spPr>
              <a:xfrm>
                <a:off x="2726733" y="5956416"/>
                <a:ext cx="1245545" cy="938549"/>
              </a:xfrm>
              <a:custGeom>
                <a:avLst/>
                <a:gdLst/>
                <a:ahLst/>
                <a:cxnLst/>
                <a:rect r="r" b="b" t="t" l="l"/>
                <a:pathLst>
                  <a:path h="938549" w="1245545">
                    <a:moveTo>
                      <a:pt x="0" y="938549"/>
                    </a:moveTo>
                    <a:lnTo>
                      <a:pt x="0" y="99644"/>
                    </a:lnTo>
                    <a:cubicBezTo>
                      <a:pt x="0" y="73217"/>
                      <a:pt x="10498" y="47872"/>
                      <a:pt x="29185" y="29185"/>
                    </a:cubicBezTo>
                    <a:cubicBezTo>
                      <a:pt x="47872" y="10498"/>
                      <a:pt x="73217" y="0"/>
                      <a:pt x="99644" y="0"/>
                    </a:cubicBezTo>
                    <a:lnTo>
                      <a:pt x="1145902" y="0"/>
                    </a:lnTo>
                    <a:cubicBezTo>
                      <a:pt x="1200933" y="0"/>
                      <a:pt x="1245545" y="44612"/>
                      <a:pt x="1245545" y="99644"/>
                    </a:cubicBezTo>
                    <a:lnTo>
                      <a:pt x="1245545" y="938549"/>
                    </a:lnTo>
                    <a:close/>
                  </a:path>
                </a:pathLst>
              </a:custGeom>
              <a:solidFill>
                <a:srgbClr val="6CE5E8"/>
              </a:solidFill>
            </p:spPr>
          </p:sp>
          <p:sp>
            <p:nvSpPr>
              <p:cNvPr name="Freeform 32" id="32"/>
              <p:cNvSpPr/>
              <p:nvPr/>
            </p:nvSpPr>
            <p:spPr>
              <a:xfrm>
                <a:off x="4090100" y="6403210"/>
                <a:ext cx="1245545" cy="491755"/>
              </a:xfrm>
              <a:custGeom>
                <a:avLst/>
                <a:gdLst/>
                <a:ahLst/>
                <a:cxnLst/>
                <a:rect r="r" b="b" t="t" l="l"/>
                <a:pathLst>
                  <a:path h="491755" w="1245545">
                    <a:moveTo>
                      <a:pt x="0" y="491755"/>
                    </a:moveTo>
                    <a:lnTo>
                      <a:pt x="0" y="99643"/>
                    </a:lnTo>
                    <a:cubicBezTo>
                      <a:pt x="0" y="44612"/>
                      <a:pt x="44612" y="0"/>
                      <a:pt x="99643" y="0"/>
                    </a:cubicBezTo>
                    <a:lnTo>
                      <a:pt x="1145901" y="0"/>
                    </a:lnTo>
                    <a:cubicBezTo>
                      <a:pt x="1172328" y="0"/>
                      <a:pt x="1197673" y="10498"/>
                      <a:pt x="1216360" y="29185"/>
                    </a:cubicBezTo>
                    <a:cubicBezTo>
                      <a:pt x="1235047" y="47871"/>
                      <a:pt x="1245545" y="73216"/>
                      <a:pt x="1245545" y="99643"/>
                    </a:cubicBezTo>
                    <a:lnTo>
                      <a:pt x="1245545" y="491755"/>
                    </a:lnTo>
                    <a:close/>
                  </a:path>
                </a:pathLst>
              </a:custGeom>
              <a:solidFill>
                <a:srgbClr val="6CE5E8"/>
              </a:solidFill>
            </p:spPr>
          </p:sp>
          <p:sp>
            <p:nvSpPr>
              <p:cNvPr name="Freeform 33" id="33"/>
              <p:cNvSpPr/>
              <p:nvPr/>
            </p:nvSpPr>
            <p:spPr>
              <a:xfrm>
                <a:off x="5453466" y="6441822"/>
                <a:ext cx="1245545" cy="453143"/>
              </a:xfrm>
              <a:custGeom>
                <a:avLst/>
                <a:gdLst/>
                <a:ahLst/>
                <a:cxnLst/>
                <a:rect r="r" b="b" t="t" l="l"/>
                <a:pathLst>
                  <a:path h="453143" w="1245545">
                    <a:moveTo>
                      <a:pt x="0" y="453143"/>
                    </a:moveTo>
                    <a:lnTo>
                      <a:pt x="0" y="99643"/>
                    </a:lnTo>
                    <a:cubicBezTo>
                      <a:pt x="1" y="44612"/>
                      <a:pt x="44612" y="0"/>
                      <a:pt x="99644" y="0"/>
                    </a:cubicBezTo>
                    <a:lnTo>
                      <a:pt x="1145902" y="0"/>
                    </a:lnTo>
                    <a:cubicBezTo>
                      <a:pt x="1200933" y="0"/>
                      <a:pt x="1245545" y="44612"/>
                      <a:pt x="1245545" y="99643"/>
                    </a:cubicBezTo>
                    <a:lnTo>
                      <a:pt x="1245545" y="453143"/>
                    </a:lnTo>
                    <a:close/>
                  </a:path>
                </a:pathLst>
              </a:custGeom>
              <a:solidFill>
                <a:srgbClr val="6CE5E8"/>
              </a:solidFill>
            </p:spPr>
          </p:sp>
          <p:sp>
            <p:nvSpPr>
              <p:cNvPr name="Freeform 34" id="34"/>
              <p:cNvSpPr/>
              <p:nvPr/>
            </p:nvSpPr>
            <p:spPr>
              <a:xfrm>
                <a:off x="6816833" y="6447338"/>
                <a:ext cx="1245545" cy="447627"/>
              </a:xfrm>
              <a:custGeom>
                <a:avLst/>
                <a:gdLst/>
                <a:ahLst/>
                <a:cxnLst/>
                <a:rect r="r" b="b" t="t" l="l"/>
                <a:pathLst>
                  <a:path h="447627" w="1245545">
                    <a:moveTo>
                      <a:pt x="0" y="447627"/>
                    </a:moveTo>
                    <a:lnTo>
                      <a:pt x="0" y="99643"/>
                    </a:lnTo>
                    <a:cubicBezTo>
                      <a:pt x="0" y="73216"/>
                      <a:pt x="10498" y="47871"/>
                      <a:pt x="29185" y="29185"/>
                    </a:cubicBezTo>
                    <a:cubicBezTo>
                      <a:pt x="47872" y="10498"/>
                      <a:pt x="73217" y="0"/>
                      <a:pt x="99644" y="0"/>
                    </a:cubicBezTo>
                    <a:lnTo>
                      <a:pt x="1145901" y="0"/>
                    </a:lnTo>
                    <a:cubicBezTo>
                      <a:pt x="1200933" y="0"/>
                      <a:pt x="1245545" y="44611"/>
                      <a:pt x="1245545" y="99643"/>
                    </a:cubicBezTo>
                    <a:lnTo>
                      <a:pt x="1245545" y="447627"/>
                    </a:lnTo>
                    <a:close/>
                  </a:path>
                </a:pathLst>
              </a:custGeom>
              <a:solidFill>
                <a:srgbClr val="6CE5E8"/>
              </a:solidFill>
            </p:spPr>
          </p:sp>
          <p:sp>
            <p:nvSpPr>
              <p:cNvPr name="Freeform 35" id="35"/>
              <p:cNvSpPr/>
              <p:nvPr/>
            </p:nvSpPr>
            <p:spPr>
              <a:xfrm>
                <a:off x="8180200" y="6513530"/>
                <a:ext cx="1245545" cy="381436"/>
              </a:xfrm>
              <a:custGeom>
                <a:avLst/>
                <a:gdLst/>
                <a:ahLst/>
                <a:cxnLst/>
                <a:rect r="r" b="b" t="t" l="l"/>
                <a:pathLst>
                  <a:path h="381436" w="1245545">
                    <a:moveTo>
                      <a:pt x="0" y="381435"/>
                    </a:moveTo>
                    <a:lnTo>
                      <a:pt x="0" y="99643"/>
                    </a:lnTo>
                    <a:cubicBezTo>
                      <a:pt x="0" y="44612"/>
                      <a:pt x="44612" y="0"/>
                      <a:pt x="99643" y="0"/>
                    </a:cubicBezTo>
                    <a:lnTo>
                      <a:pt x="1145901" y="0"/>
                    </a:lnTo>
                    <a:cubicBezTo>
                      <a:pt x="1200933" y="0"/>
                      <a:pt x="1245545" y="44612"/>
                      <a:pt x="1245545" y="99643"/>
                    </a:cubicBezTo>
                    <a:lnTo>
                      <a:pt x="1245545" y="381435"/>
                    </a:lnTo>
                    <a:close/>
                  </a:path>
                </a:pathLst>
              </a:custGeom>
              <a:solidFill>
                <a:srgbClr val="6CE5E8"/>
              </a:solidFill>
            </p:spPr>
          </p:sp>
        </p:grpSp>
      </p:grpSp>
      <p:pic>
        <p:nvPicPr>
          <p:cNvPr name="Picture 36" id="3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803879" y="-1207649"/>
            <a:ext cx="3346067" cy="3346067"/>
          </a:xfrm>
          <a:prstGeom prst="rect">
            <a:avLst/>
          </a:prstGeom>
        </p:spPr>
      </p:pic>
      <p:sp>
        <p:nvSpPr>
          <p:cNvPr name="TextBox 37" id="37"/>
          <p:cNvSpPr txBox="true"/>
          <p:nvPr/>
        </p:nvSpPr>
        <p:spPr>
          <a:xfrm rot="0">
            <a:off x="10926512" y="3389999"/>
            <a:ext cx="4804062" cy="769872"/>
          </a:xfrm>
          <a:prstGeom prst="rect">
            <a:avLst/>
          </a:prstGeom>
        </p:spPr>
        <p:txBody>
          <a:bodyPr anchor="t" rtlCol="false" tIns="0" lIns="0" bIns="0" rIns="0">
            <a:spAutoFit/>
          </a:bodyPr>
          <a:lstStyle/>
          <a:p>
            <a:pPr>
              <a:lnSpc>
                <a:spcPts val="3083"/>
              </a:lnSpc>
              <a:spcBef>
                <a:spcPct val="0"/>
              </a:spcBef>
            </a:pPr>
            <a:r>
              <a:rPr lang="en-US" sz="2202">
                <a:solidFill>
                  <a:srgbClr val="82B8FF"/>
                </a:solidFill>
                <a:latin typeface="Space Mono Bold"/>
              </a:rPr>
              <a:t>STATISTICA UTILIZABILITĂȚII DE CĂTRE CLIENȚI</a:t>
            </a:r>
          </a:p>
        </p:txBody>
      </p:sp>
      <p:sp>
        <p:nvSpPr>
          <p:cNvPr name="TextBox 38" id="38"/>
          <p:cNvSpPr txBox="true"/>
          <p:nvPr/>
        </p:nvSpPr>
        <p:spPr>
          <a:xfrm rot="0">
            <a:off x="10926512" y="4543425"/>
            <a:ext cx="6332788" cy="4888905"/>
          </a:xfrm>
          <a:prstGeom prst="rect">
            <a:avLst/>
          </a:prstGeom>
        </p:spPr>
        <p:txBody>
          <a:bodyPr anchor="t" rtlCol="false" tIns="0" lIns="0" bIns="0" rIns="0">
            <a:spAutoFit/>
          </a:bodyPr>
          <a:lstStyle/>
          <a:p>
            <a:pPr>
              <a:lnSpc>
                <a:spcPts val="5515"/>
              </a:lnSpc>
            </a:pPr>
            <a:r>
              <a:rPr lang="en-US" sz="3939">
                <a:solidFill>
                  <a:srgbClr val="FFFFFF"/>
                </a:solidFill>
                <a:latin typeface="Source Sans Pro"/>
              </a:rPr>
              <a:t>Primele trei zone geografice ale Appium pentru testare și QA sunt Statele Unite cu 1204 (42,00%), India cu 370 (12,91%), Regatul Unit cu 169 (5,89%) respectiv.</a:t>
            </a:r>
          </a:p>
          <a:p>
            <a:pPr>
              <a:lnSpc>
                <a:spcPts val="5515"/>
              </a:lnSpc>
              <a:spcBef>
                <a:spcPct val="0"/>
              </a:spcBef>
            </a:pPr>
          </a:p>
        </p:txBody>
      </p:sp>
      <p:pic>
        <p:nvPicPr>
          <p:cNvPr name="Picture 39" id="39"/>
          <p:cNvPicPr>
            <a:picLocks noChangeAspect="true"/>
          </p:cNvPicPr>
          <p:nvPr/>
        </p:nvPicPr>
        <p:blipFill>
          <a:blip r:embed="rId5"/>
          <a:srcRect l="0" t="0" r="0" b="0"/>
          <a:stretch>
            <a:fillRect/>
          </a:stretch>
        </p:blipFill>
        <p:spPr>
          <a:xfrm flipH="false" flipV="false" rot="0">
            <a:off x="10926512" y="2138418"/>
            <a:ext cx="934132" cy="937256"/>
          </a:xfrm>
          <a:prstGeom prst="rect">
            <a:avLst/>
          </a:prstGeom>
        </p:spPr>
      </p:pic>
      <p:sp>
        <p:nvSpPr>
          <p:cNvPr name="TextBox 40" id="40"/>
          <p:cNvSpPr txBox="true"/>
          <p:nvPr/>
        </p:nvSpPr>
        <p:spPr>
          <a:xfrm rot="0">
            <a:off x="12088586" y="2033643"/>
            <a:ext cx="2865419" cy="936625"/>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Space Mono Bold"/>
              </a:rPr>
              <a:t>APPIUM </a:t>
            </a:r>
          </a:p>
        </p:txBody>
      </p:sp>
      <p:pic>
        <p:nvPicPr>
          <p:cNvPr name="Picture 41" id="4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464858" y="1917179"/>
            <a:ext cx="221239" cy="221239"/>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blip>
          <a:srcRect l="0" t="0" r="0" b="0"/>
          <a:stretch>
            <a:fillRect/>
          </a:stretch>
        </p:blipFill>
        <p:spPr>
          <a:xfrm flipH="false" flipV="false" rot="0">
            <a:off x="12876482" y="-3086100"/>
            <a:ext cx="8229600" cy="8229600"/>
          </a:xfrm>
          <a:prstGeom prst="rect">
            <a:avLst/>
          </a:prstGeom>
        </p:spPr>
      </p:pic>
      <p:grpSp>
        <p:nvGrpSpPr>
          <p:cNvPr name="Group 3" id="3"/>
          <p:cNvGrpSpPr/>
          <p:nvPr/>
        </p:nvGrpSpPr>
        <p:grpSpPr>
          <a:xfrm rot="0">
            <a:off x="561718" y="542009"/>
            <a:ext cx="17248095" cy="9202983"/>
            <a:chOff x="0" y="0"/>
            <a:chExt cx="6292152" cy="3357273"/>
          </a:xfrm>
        </p:grpSpPr>
        <p:sp>
          <p:nvSpPr>
            <p:cNvPr name="Freeform 4" id="4"/>
            <p:cNvSpPr/>
            <p:nvPr/>
          </p:nvSpPr>
          <p:spPr>
            <a:xfrm>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58793" y="5143500"/>
            <a:ext cx="11806081" cy="9079949"/>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259300" y="7367654"/>
            <a:ext cx="1890646" cy="1890646"/>
          </a:xfrm>
          <a:prstGeom prst="rect">
            <a:avLst/>
          </a:prstGeom>
        </p:spPr>
      </p:pic>
      <p:pic>
        <p:nvPicPr>
          <p:cNvPr name="Picture 7" id="7"/>
          <p:cNvPicPr>
            <a:picLocks noChangeAspect="true"/>
          </p:cNvPicPr>
          <p:nvPr/>
        </p:nvPicPr>
        <p:blipFill>
          <a:blip r:embed="rId7"/>
          <a:srcRect l="0" t="0" r="0" b="3913"/>
          <a:stretch>
            <a:fillRect/>
          </a:stretch>
        </p:blipFill>
        <p:spPr>
          <a:xfrm flipH="false" flipV="false" rot="0">
            <a:off x="561718" y="2552464"/>
            <a:ext cx="11397546" cy="7734536"/>
          </a:xfrm>
          <a:prstGeom prst="rect">
            <a:avLst/>
          </a:prstGeom>
        </p:spPr>
      </p:pic>
      <p:sp>
        <p:nvSpPr>
          <p:cNvPr name="TextBox 8" id="8"/>
          <p:cNvSpPr txBox="true"/>
          <p:nvPr/>
        </p:nvSpPr>
        <p:spPr>
          <a:xfrm rot="0">
            <a:off x="9388638" y="1601482"/>
            <a:ext cx="8068077" cy="7291076"/>
          </a:xfrm>
          <a:prstGeom prst="rect">
            <a:avLst/>
          </a:prstGeom>
        </p:spPr>
        <p:txBody>
          <a:bodyPr anchor="t" rtlCol="false" tIns="0" lIns="0" bIns="0" rIns="0">
            <a:spAutoFit/>
          </a:bodyPr>
          <a:lstStyle/>
          <a:p>
            <a:pPr>
              <a:lnSpc>
                <a:spcPts val="14492"/>
              </a:lnSpc>
            </a:pPr>
            <a:r>
              <a:rPr lang="en-US" sz="10351">
                <a:solidFill>
                  <a:srgbClr val="FFFFFF"/>
                </a:solidFill>
                <a:latin typeface="Space Mono Bold"/>
              </a:rPr>
              <a:t>THANK YOU FOR YOUR ATTENTION</a:t>
            </a:r>
          </a:p>
          <a:p>
            <a:pPr>
              <a:lnSpc>
                <a:spcPts val="14492"/>
              </a:lnSpc>
              <a:spcBef>
                <a:spcPct val="0"/>
              </a:spcBef>
            </a:pPr>
          </a:p>
        </p:txBody>
      </p:sp>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378481" y="1801507"/>
            <a:ext cx="229515" cy="229515"/>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blip>
          <a:srcRect l="0" t="0" r="0" b="0"/>
          <a:stretch>
            <a:fillRect/>
          </a:stretch>
        </p:blipFill>
        <p:spPr>
          <a:xfrm flipH="false" flipV="false" rot="0">
            <a:off x="12876482" y="-3086100"/>
            <a:ext cx="8229600" cy="8229600"/>
          </a:xfrm>
          <a:prstGeom prst="rect">
            <a:avLst/>
          </a:prstGeom>
        </p:spPr>
      </p:pic>
      <p:pic>
        <p:nvPicPr>
          <p:cNvPr name="Picture 3" id="3"/>
          <p:cNvPicPr>
            <a:picLocks noChangeAspect="true"/>
          </p:cNvPicPr>
          <p:nvPr/>
        </p:nvPicPr>
        <p:blipFill>
          <a:blip r:embed="rId2">
            <a:alphaModFix amt="15000"/>
          </a:blip>
          <a:srcRect l="0" t="0" r="0" b="0"/>
          <a:stretch>
            <a:fillRect/>
          </a:stretch>
        </p:blipFill>
        <p:spPr>
          <a:xfrm flipH="false" flipV="false" rot="0">
            <a:off x="-3086100" y="5143500"/>
            <a:ext cx="8229600" cy="8229600"/>
          </a:xfrm>
          <a:prstGeom prst="rect">
            <a:avLst/>
          </a:prstGeom>
        </p:spPr>
      </p:pic>
      <p:grpSp>
        <p:nvGrpSpPr>
          <p:cNvPr name="Group 4" id="4"/>
          <p:cNvGrpSpPr/>
          <p:nvPr/>
        </p:nvGrpSpPr>
        <p:grpSpPr>
          <a:xfrm rot="0">
            <a:off x="956528" y="542009"/>
            <a:ext cx="17248095" cy="9202983"/>
            <a:chOff x="0" y="0"/>
            <a:chExt cx="6292152" cy="3357273"/>
          </a:xfrm>
        </p:grpSpPr>
        <p:sp>
          <p:nvSpPr>
            <p:cNvPr name="Freeform 5" id="5"/>
            <p:cNvSpPr/>
            <p:nvPr/>
          </p:nvSpPr>
          <p:spPr>
            <a:xfrm>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259300" y="7367654"/>
            <a:ext cx="1890646" cy="1890646"/>
          </a:xfrm>
          <a:prstGeom prst="rect">
            <a:avLst/>
          </a:prstGeom>
        </p:spPr>
      </p:pic>
      <p:grpSp>
        <p:nvGrpSpPr>
          <p:cNvPr name="Group 7" id="7"/>
          <p:cNvGrpSpPr>
            <a:grpSpLocks noChangeAspect="true"/>
          </p:cNvGrpSpPr>
          <p:nvPr/>
        </p:nvGrpSpPr>
        <p:grpSpPr>
          <a:xfrm rot="0">
            <a:off x="14334788" y="857552"/>
            <a:ext cx="2924512" cy="6297670"/>
            <a:chOff x="0" y="0"/>
            <a:chExt cx="2948813" cy="6350000"/>
          </a:xfrm>
        </p:grpSpPr>
        <p:sp>
          <p:nvSpPr>
            <p:cNvPr name="Freeform 8" id="8"/>
            <p:cNvSpPr/>
            <p:nvPr/>
          </p:nvSpPr>
          <p:spPr>
            <a:xfrm>
              <a:off x="0" y="0"/>
              <a:ext cx="2948813" cy="6350000"/>
            </a:xfrm>
            <a:custGeom>
              <a:avLst/>
              <a:gdLst/>
              <a:ahLst/>
              <a:cxnLst/>
              <a:rect r="r" b="b" t="t" l="l"/>
              <a:pathLst>
                <a:path h="6350000" w="2948813">
                  <a:moveTo>
                    <a:pt x="2948813" y="1474470"/>
                  </a:moveTo>
                  <a:lnTo>
                    <a:pt x="2948813" y="4875530"/>
                  </a:lnTo>
                  <a:cubicBezTo>
                    <a:pt x="2948813" y="5689854"/>
                    <a:pt x="2288667" y="6350000"/>
                    <a:pt x="1474343" y="6350000"/>
                  </a:cubicBezTo>
                  <a:lnTo>
                    <a:pt x="1474343" y="6350000"/>
                  </a:lnTo>
                  <a:cubicBezTo>
                    <a:pt x="660146" y="6350000"/>
                    <a:pt x="0" y="5689854"/>
                    <a:pt x="0" y="4875530"/>
                  </a:cubicBezTo>
                  <a:lnTo>
                    <a:pt x="0" y="1474470"/>
                  </a:lnTo>
                  <a:cubicBezTo>
                    <a:pt x="0" y="660146"/>
                    <a:pt x="660146" y="0"/>
                    <a:pt x="1474470" y="0"/>
                  </a:cubicBezTo>
                  <a:lnTo>
                    <a:pt x="1474470" y="0"/>
                  </a:lnTo>
                  <a:cubicBezTo>
                    <a:pt x="2288667" y="0"/>
                    <a:pt x="2948813" y="660146"/>
                    <a:pt x="2948813" y="1474470"/>
                  </a:cubicBezTo>
                  <a:close/>
                </a:path>
              </a:pathLst>
            </a:custGeom>
            <a:blipFill>
              <a:blip r:embed="rId5"/>
              <a:stretch>
                <a:fillRect l="-13843" r="-29627" t="0" b="0"/>
              </a:stretch>
            </a:blipFill>
          </p:spPr>
        </p:sp>
      </p:grpSp>
      <p:grpSp>
        <p:nvGrpSpPr>
          <p:cNvPr name="Group 9" id="9"/>
          <p:cNvGrpSpPr>
            <a:grpSpLocks noChangeAspect="true"/>
          </p:cNvGrpSpPr>
          <p:nvPr/>
        </p:nvGrpSpPr>
        <p:grpSpPr>
          <a:xfrm rot="0">
            <a:off x="10560647" y="2395825"/>
            <a:ext cx="2924512" cy="6297670"/>
            <a:chOff x="0" y="0"/>
            <a:chExt cx="2948813" cy="6350000"/>
          </a:xfrm>
        </p:grpSpPr>
        <p:sp>
          <p:nvSpPr>
            <p:cNvPr name="Freeform 10" id="10"/>
            <p:cNvSpPr/>
            <p:nvPr/>
          </p:nvSpPr>
          <p:spPr>
            <a:xfrm>
              <a:off x="0" y="0"/>
              <a:ext cx="2948813" cy="6350000"/>
            </a:xfrm>
            <a:custGeom>
              <a:avLst/>
              <a:gdLst/>
              <a:ahLst/>
              <a:cxnLst/>
              <a:rect r="r" b="b" t="t" l="l"/>
              <a:pathLst>
                <a:path h="6350000" w="2948813">
                  <a:moveTo>
                    <a:pt x="2948813" y="1474470"/>
                  </a:moveTo>
                  <a:lnTo>
                    <a:pt x="2948813" y="4875530"/>
                  </a:lnTo>
                  <a:cubicBezTo>
                    <a:pt x="2948813" y="5689854"/>
                    <a:pt x="2288667" y="6350000"/>
                    <a:pt x="1474343" y="6350000"/>
                  </a:cubicBezTo>
                  <a:lnTo>
                    <a:pt x="1474343" y="6350000"/>
                  </a:lnTo>
                  <a:cubicBezTo>
                    <a:pt x="660146" y="6350000"/>
                    <a:pt x="0" y="5689854"/>
                    <a:pt x="0" y="4875530"/>
                  </a:cubicBezTo>
                  <a:lnTo>
                    <a:pt x="0" y="1474470"/>
                  </a:lnTo>
                  <a:cubicBezTo>
                    <a:pt x="0" y="660146"/>
                    <a:pt x="660146" y="0"/>
                    <a:pt x="1474470" y="0"/>
                  </a:cubicBezTo>
                  <a:lnTo>
                    <a:pt x="1474470" y="0"/>
                  </a:lnTo>
                  <a:cubicBezTo>
                    <a:pt x="2288667" y="0"/>
                    <a:pt x="2948813" y="660146"/>
                    <a:pt x="2948813" y="1474470"/>
                  </a:cubicBezTo>
                  <a:close/>
                </a:path>
              </a:pathLst>
            </a:custGeom>
            <a:blipFill>
              <a:blip r:embed="rId6"/>
              <a:stretch>
                <a:fillRect l="-15988" r="-27482" t="0" b="0"/>
              </a:stretch>
            </a:blipFill>
          </p:spPr>
        </p:sp>
      </p:grpSp>
      <p:pic>
        <p:nvPicPr>
          <p:cNvPr name="Picture 11" id="1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10697" y="896815"/>
            <a:ext cx="263769" cy="263769"/>
          </a:xfrm>
          <a:prstGeom prst="rect">
            <a:avLst/>
          </a:prstGeom>
        </p:spPr>
      </p:pic>
      <p:pic>
        <p:nvPicPr>
          <p:cNvPr name="Picture 12" id="12"/>
          <p:cNvPicPr>
            <a:picLocks noChangeAspect="true"/>
          </p:cNvPicPr>
          <p:nvPr/>
        </p:nvPicPr>
        <p:blipFill>
          <a:blip r:embed="rId7"/>
          <a:srcRect l="0" t="0" r="0" b="0"/>
          <a:stretch>
            <a:fillRect/>
          </a:stretch>
        </p:blipFill>
        <p:spPr>
          <a:xfrm flipH="false" flipV="false" rot="0">
            <a:off x="1807304" y="1301792"/>
            <a:ext cx="1916543" cy="831850"/>
          </a:xfrm>
          <a:prstGeom prst="rect">
            <a:avLst/>
          </a:prstGeom>
        </p:spPr>
      </p:pic>
      <p:sp>
        <p:nvSpPr>
          <p:cNvPr name="TextBox 13" id="13"/>
          <p:cNvSpPr txBox="true"/>
          <p:nvPr/>
        </p:nvSpPr>
        <p:spPr>
          <a:xfrm rot="0">
            <a:off x="3494890" y="1197017"/>
            <a:ext cx="6600806" cy="936625"/>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Space Mono Bold"/>
              </a:rPr>
              <a:t>SELENIUM</a:t>
            </a:r>
          </a:p>
        </p:txBody>
      </p:sp>
      <p:sp>
        <p:nvSpPr>
          <p:cNvPr name="TextBox 14" id="14"/>
          <p:cNvSpPr txBox="true"/>
          <p:nvPr/>
        </p:nvSpPr>
        <p:spPr>
          <a:xfrm rot="0">
            <a:off x="2162246" y="2554819"/>
            <a:ext cx="6878838" cy="936625"/>
          </a:xfrm>
          <a:prstGeom prst="rect">
            <a:avLst/>
          </a:prstGeom>
        </p:spPr>
        <p:txBody>
          <a:bodyPr anchor="t" rtlCol="false" tIns="0" lIns="0" bIns="0" rIns="0">
            <a:spAutoFit/>
          </a:bodyPr>
          <a:lstStyle/>
          <a:p>
            <a:pPr>
              <a:lnSpc>
                <a:spcPts val="7699"/>
              </a:lnSpc>
              <a:spcBef>
                <a:spcPct val="0"/>
              </a:spcBef>
            </a:pPr>
            <a:r>
              <a:rPr lang="en-US" sz="5499">
                <a:solidFill>
                  <a:srgbClr val="82B8FF"/>
                </a:solidFill>
                <a:latin typeface="Space Mono Bold"/>
              </a:rPr>
              <a:t>FUNCȚIONALITĂȚI </a:t>
            </a:r>
          </a:p>
        </p:txBody>
      </p:sp>
      <p:sp>
        <p:nvSpPr>
          <p:cNvPr name="TextBox 15" id="15"/>
          <p:cNvSpPr txBox="true"/>
          <p:nvPr/>
        </p:nvSpPr>
        <p:spPr>
          <a:xfrm rot="0">
            <a:off x="3177839" y="4035172"/>
            <a:ext cx="6964595" cy="2289041"/>
          </a:xfrm>
          <a:prstGeom prst="rect">
            <a:avLst/>
          </a:prstGeom>
        </p:spPr>
        <p:txBody>
          <a:bodyPr anchor="t" rtlCol="false" tIns="0" lIns="0" bIns="0" rIns="0">
            <a:spAutoFit/>
          </a:bodyPr>
          <a:lstStyle/>
          <a:p>
            <a:pPr>
              <a:lnSpc>
                <a:spcPts val="3013"/>
              </a:lnSpc>
              <a:spcBef>
                <a:spcPct val="0"/>
              </a:spcBef>
            </a:pPr>
            <a:r>
              <a:rPr lang="en-US" sz="2152">
                <a:solidFill>
                  <a:srgbClr val="FFFFFF"/>
                </a:solidFill>
                <a:latin typeface="Source Sans Pro"/>
              </a:rPr>
              <a:t>Este o unealtă de testare a aplicațiilor web care permite crearea și rularea de teste automate. Selenium suportă diferite limbaje de programare, inclusiv Java, C#, Python, Ruby, JavaScript etc. De asemenea, Selenium suportă mai multe browsere, precum Chrome, Firefox, Safari, Edge și altele. </a:t>
            </a:r>
          </a:p>
        </p:txBody>
      </p:sp>
      <p:sp>
        <p:nvSpPr>
          <p:cNvPr name="TextBox 16" id="16"/>
          <p:cNvSpPr txBox="true"/>
          <p:nvPr/>
        </p:nvSpPr>
        <p:spPr>
          <a:xfrm rot="0">
            <a:off x="2235160" y="4179782"/>
            <a:ext cx="766292" cy="570866"/>
          </a:xfrm>
          <a:prstGeom prst="rect">
            <a:avLst/>
          </a:prstGeom>
        </p:spPr>
        <p:txBody>
          <a:bodyPr anchor="t" rtlCol="false" tIns="0" lIns="0" bIns="0" rIns="0">
            <a:spAutoFit/>
          </a:bodyPr>
          <a:lstStyle/>
          <a:p>
            <a:pPr>
              <a:lnSpc>
                <a:spcPts val="4759"/>
              </a:lnSpc>
              <a:spcBef>
                <a:spcPct val="0"/>
              </a:spcBef>
            </a:pPr>
            <a:r>
              <a:rPr lang="en-US" sz="3399">
                <a:solidFill>
                  <a:srgbClr val="82B8FF"/>
                </a:solidFill>
                <a:latin typeface="Source Sans Pro Bold"/>
              </a:rPr>
              <a:t>01.</a:t>
            </a:r>
          </a:p>
        </p:txBody>
      </p:sp>
      <p:sp>
        <p:nvSpPr>
          <p:cNvPr name="TextBox 17" id="17"/>
          <p:cNvSpPr txBox="true"/>
          <p:nvPr/>
        </p:nvSpPr>
        <p:spPr>
          <a:xfrm rot="0">
            <a:off x="3133336" y="6637987"/>
            <a:ext cx="7009097" cy="2315347"/>
          </a:xfrm>
          <a:prstGeom prst="rect">
            <a:avLst/>
          </a:prstGeom>
        </p:spPr>
        <p:txBody>
          <a:bodyPr anchor="t" rtlCol="false" tIns="0" lIns="0" bIns="0" rIns="0">
            <a:spAutoFit/>
          </a:bodyPr>
          <a:lstStyle/>
          <a:p>
            <a:pPr>
              <a:lnSpc>
                <a:spcPts val="3048"/>
              </a:lnSpc>
              <a:spcBef>
                <a:spcPct val="0"/>
              </a:spcBef>
            </a:pPr>
            <a:r>
              <a:rPr lang="en-US" sz="2177">
                <a:solidFill>
                  <a:srgbClr val="FFFFFF"/>
                </a:solidFill>
                <a:latin typeface="Source Sans Pro"/>
              </a:rPr>
              <a:t>Selenium poate fi folosit pentru a testa interacțiunea cu elementele interfeței utilizatorului, inclusiv introducerea și validarea datelor, navigarea prin diferite pagini, simularea acțiunilor utilizatorilor, gestionarea alertelor și erorilor. Selenium poate fi integrat și cu alte instrumente de testare, cum ar fi JUnit, TestNG, Maven, Jenkins etc.</a:t>
            </a:r>
          </a:p>
        </p:txBody>
      </p:sp>
      <p:sp>
        <p:nvSpPr>
          <p:cNvPr name="TextBox 18" id="18"/>
          <p:cNvSpPr txBox="true"/>
          <p:nvPr/>
        </p:nvSpPr>
        <p:spPr>
          <a:xfrm rot="0">
            <a:off x="2235160" y="6796788"/>
            <a:ext cx="766292" cy="570866"/>
          </a:xfrm>
          <a:prstGeom prst="rect">
            <a:avLst/>
          </a:prstGeom>
        </p:spPr>
        <p:txBody>
          <a:bodyPr anchor="t" rtlCol="false" tIns="0" lIns="0" bIns="0" rIns="0">
            <a:spAutoFit/>
          </a:bodyPr>
          <a:lstStyle/>
          <a:p>
            <a:pPr>
              <a:lnSpc>
                <a:spcPts val="4759"/>
              </a:lnSpc>
              <a:spcBef>
                <a:spcPct val="0"/>
              </a:spcBef>
            </a:pPr>
            <a:r>
              <a:rPr lang="en-US" sz="3399">
                <a:solidFill>
                  <a:srgbClr val="82B8FF"/>
                </a:solidFill>
                <a:latin typeface="Source Sans Pro Bold"/>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blip>
          <a:srcRect l="0" t="0" r="0" b="0"/>
          <a:stretch>
            <a:fillRect/>
          </a:stretch>
        </p:blipFill>
        <p:spPr>
          <a:xfrm flipH="false" flipV="false" rot="0">
            <a:off x="12876482" y="-3086100"/>
            <a:ext cx="8229600" cy="8229600"/>
          </a:xfrm>
          <a:prstGeom prst="rect">
            <a:avLst/>
          </a:prstGeom>
        </p:spPr>
      </p:pic>
      <p:pic>
        <p:nvPicPr>
          <p:cNvPr name="Picture 3" id="3"/>
          <p:cNvPicPr>
            <a:picLocks noChangeAspect="true"/>
          </p:cNvPicPr>
          <p:nvPr/>
        </p:nvPicPr>
        <p:blipFill>
          <a:blip r:embed="rId2">
            <a:alphaModFix amt="15000"/>
          </a:blip>
          <a:srcRect l="0" t="0" r="0" b="0"/>
          <a:stretch>
            <a:fillRect/>
          </a:stretch>
        </p:blipFill>
        <p:spPr>
          <a:xfrm flipH="false" flipV="false" rot="0">
            <a:off x="-3086100" y="5143500"/>
            <a:ext cx="8229600" cy="8229600"/>
          </a:xfrm>
          <a:prstGeom prst="rect">
            <a:avLst/>
          </a:prstGeom>
        </p:spPr>
      </p:pic>
      <p:grpSp>
        <p:nvGrpSpPr>
          <p:cNvPr name="Group 4" id="4"/>
          <p:cNvGrpSpPr/>
          <p:nvPr/>
        </p:nvGrpSpPr>
        <p:grpSpPr>
          <a:xfrm rot="0">
            <a:off x="519952" y="542009"/>
            <a:ext cx="17248095" cy="9202983"/>
            <a:chOff x="0" y="0"/>
            <a:chExt cx="6292152" cy="3357273"/>
          </a:xfrm>
        </p:grpSpPr>
        <p:sp>
          <p:nvSpPr>
            <p:cNvPr name="Freeform 5" id="5"/>
            <p:cNvSpPr/>
            <p:nvPr/>
          </p:nvSpPr>
          <p:spPr>
            <a:xfrm>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259300" y="7367654"/>
            <a:ext cx="1890646" cy="1890646"/>
          </a:xfrm>
          <a:prstGeom prst="rect">
            <a:avLst/>
          </a:prstGeom>
        </p:spPr>
      </p:pic>
      <p:grpSp>
        <p:nvGrpSpPr>
          <p:cNvPr name="Group 7" id="7"/>
          <p:cNvGrpSpPr>
            <a:grpSpLocks noChangeAspect="true"/>
          </p:cNvGrpSpPr>
          <p:nvPr/>
        </p:nvGrpSpPr>
        <p:grpSpPr>
          <a:xfrm rot="0">
            <a:off x="880380" y="1838948"/>
            <a:ext cx="3304823" cy="3304823"/>
            <a:chOff x="0" y="0"/>
            <a:chExt cx="6350000" cy="6350000"/>
          </a:xfrm>
        </p:grpSpPr>
        <p:sp>
          <p:nvSpPr>
            <p:cNvPr name="Freeform 8" id="8"/>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25061" r="-25061" t="0" b="0"/>
              </a:stretch>
            </a:blipFill>
          </p:spPr>
        </p:sp>
      </p:grpSp>
      <p:grpSp>
        <p:nvGrpSpPr>
          <p:cNvPr name="Group 9" id="9"/>
          <p:cNvGrpSpPr>
            <a:grpSpLocks noChangeAspect="true"/>
          </p:cNvGrpSpPr>
          <p:nvPr/>
        </p:nvGrpSpPr>
        <p:grpSpPr>
          <a:xfrm rot="0">
            <a:off x="880380" y="5433490"/>
            <a:ext cx="3304823" cy="3304823"/>
            <a:chOff x="0" y="0"/>
            <a:chExt cx="6350000" cy="6350000"/>
          </a:xfrm>
        </p:grpSpPr>
        <p:sp>
          <p:nvSpPr>
            <p:cNvPr name="Freeform 10" id="10"/>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24921" r="-24921" t="0" b="0"/>
              </a:stretch>
            </a:blipFill>
          </p:spPr>
        </p:sp>
      </p:grpSp>
      <p:grpSp>
        <p:nvGrpSpPr>
          <p:cNvPr name="Group 11" id="11"/>
          <p:cNvGrpSpPr>
            <a:grpSpLocks noChangeAspect="true"/>
          </p:cNvGrpSpPr>
          <p:nvPr/>
        </p:nvGrpSpPr>
        <p:grpSpPr>
          <a:xfrm rot="0">
            <a:off x="4434587" y="1838948"/>
            <a:ext cx="6899364" cy="6899364"/>
            <a:chOff x="0" y="0"/>
            <a:chExt cx="6350000" cy="6350000"/>
          </a:xfrm>
        </p:grpSpPr>
        <p:sp>
          <p:nvSpPr>
            <p:cNvPr name="Freeform 12" id="12"/>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25061" r="-25061" t="0" b="0"/>
              </a:stretch>
            </a:blipFill>
          </p:spPr>
        </p:sp>
      </p:grpSp>
      <p:pic>
        <p:nvPicPr>
          <p:cNvPr name="Picture 13" id="1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878269" y="1076355"/>
            <a:ext cx="263769" cy="263769"/>
          </a:xfrm>
          <a:prstGeom prst="rect">
            <a:avLst/>
          </a:prstGeom>
        </p:spPr>
      </p:pic>
      <p:pic>
        <p:nvPicPr>
          <p:cNvPr name="Picture 14" id="14"/>
          <p:cNvPicPr>
            <a:picLocks noChangeAspect="true"/>
          </p:cNvPicPr>
          <p:nvPr/>
        </p:nvPicPr>
        <p:blipFill>
          <a:blip r:embed="rId8"/>
          <a:srcRect l="0" t="0" r="16100" b="0"/>
          <a:stretch>
            <a:fillRect/>
          </a:stretch>
        </p:blipFill>
        <p:spPr>
          <a:xfrm flipH="false" flipV="false" rot="0">
            <a:off x="11600651" y="1917584"/>
            <a:ext cx="1303968" cy="674579"/>
          </a:xfrm>
          <a:prstGeom prst="rect">
            <a:avLst/>
          </a:prstGeom>
        </p:spPr>
      </p:pic>
      <p:sp>
        <p:nvSpPr>
          <p:cNvPr name="TextBox 15" id="15"/>
          <p:cNvSpPr txBox="true"/>
          <p:nvPr/>
        </p:nvSpPr>
        <p:spPr>
          <a:xfrm rot="0">
            <a:off x="12905379" y="1734173"/>
            <a:ext cx="3746668" cy="936625"/>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Space Mono Bold"/>
              </a:rPr>
              <a:t>SELEMIUM</a:t>
            </a:r>
          </a:p>
        </p:txBody>
      </p:sp>
      <p:sp>
        <p:nvSpPr>
          <p:cNvPr name="TextBox 16" id="16"/>
          <p:cNvSpPr txBox="true"/>
          <p:nvPr/>
        </p:nvSpPr>
        <p:spPr>
          <a:xfrm rot="0">
            <a:off x="12039064" y="2487388"/>
            <a:ext cx="5220236" cy="936625"/>
          </a:xfrm>
          <a:prstGeom prst="rect">
            <a:avLst/>
          </a:prstGeom>
        </p:spPr>
        <p:txBody>
          <a:bodyPr anchor="t" rtlCol="false" tIns="0" lIns="0" bIns="0" rIns="0">
            <a:spAutoFit/>
          </a:bodyPr>
          <a:lstStyle/>
          <a:p>
            <a:pPr>
              <a:lnSpc>
                <a:spcPts val="7699"/>
              </a:lnSpc>
              <a:spcBef>
                <a:spcPct val="0"/>
              </a:spcBef>
            </a:pPr>
            <a:r>
              <a:rPr lang="en-US" sz="5499">
                <a:solidFill>
                  <a:srgbClr val="82B8FF"/>
                </a:solidFill>
                <a:latin typeface="Space Mono"/>
              </a:rPr>
              <a:t>UTILITATEA</a:t>
            </a:r>
          </a:p>
        </p:txBody>
      </p:sp>
      <p:sp>
        <p:nvSpPr>
          <p:cNvPr name="TextBox 17" id="17"/>
          <p:cNvSpPr txBox="true"/>
          <p:nvPr/>
        </p:nvSpPr>
        <p:spPr>
          <a:xfrm rot="0">
            <a:off x="11705426" y="3626630"/>
            <a:ext cx="5285856" cy="4900058"/>
          </a:xfrm>
          <a:prstGeom prst="rect">
            <a:avLst/>
          </a:prstGeom>
        </p:spPr>
        <p:txBody>
          <a:bodyPr anchor="t" rtlCol="false" tIns="0" lIns="0" bIns="0" rIns="0">
            <a:spAutoFit/>
          </a:bodyPr>
          <a:lstStyle/>
          <a:p>
            <a:pPr>
              <a:lnSpc>
                <a:spcPts val="4305"/>
              </a:lnSpc>
              <a:spcBef>
                <a:spcPct val="0"/>
              </a:spcBef>
            </a:pPr>
            <a:r>
              <a:rPr lang="en-US" sz="3075">
                <a:solidFill>
                  <a:srgbClr val="FFFFFF"/>
                </a:solidFill>
                <a:latin typeface="Source Sans Pro"/>
              </a:rPr>
              <a:t>Selenium este util pentru testarea automată a aplicațiilor web. Aceasta reduce timpul și costurile de testare, crește acuratețea și eficiența testelor și permite testarea rapidă și repetată a funcționalității aplicațiilor web pe mai multe browsere și platforme.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blip>
          <a:srcRect l="0" t="0" r="0" b="0"/>
          <a:stretch>
            <a:fillRect/>
          </a:stretch>
        </p:blipFill>
        <p:spPr>
          <a:xfrm flipH="false" flipV="false" rot="0">
            <a:off x="12876482" y="-3086100"/>
            <a:ext cx="8229600" cy="8229600"/>
          </a:xfrm>
          <a:prstGeom prst="rect">
            <a:avLst/>
          </a:prstGeom>
        </p:spPr>
      </p:pic>
      <p:pic>
        <p:nvPicPr>
          <p:cNvPr name="Picture 3" id="3"/>
          <p:cNvPicPr>
            <a:picLocks noChangeAspect="true"/>
          </p:cNvPicPr>
          <p:nvPr/>
        </p:nvPicPr>
        <p:blipFill>
          <a:blip r:embed="rId2">
            <a:alphaModFix amt="15000"/>
          </a:blip>
          <a:srcRect l="0" t="0" r="0" b="0"/>
          <a:stretch>
            <a:fillRect/>
          </a:stretch>
        </p:blipFill>
        <p:spPr>
          <a:xfrm flipH="false" flipV="false" rot="0">
            <a:off x="-3086100" y="5143500"/>
            <a:ext cx="8229600" cy="8229600"/>
          </a:xfrm>
          <a:prstGeom prst="rect">
            <a:avLst/>
          </a:prstGeom>
        </p:spPr>
      </p:pic>
      <p:grpSp>
        <p:nvGrpSpPr>
          <p:cNvPr name="Group 4" id="4"/>
          <p:cNvGrpSpPr/>
          <p:nvPr/>
        </p:nvGrpSpPr>
        <p:grpSpPr>
          <a:xfrm rot="0">
            <a:off x="519952" y="542009"/>
            <a:ext cx="17248095" cy="9202983"/>
            <a:chOff x="0" y="0"/>
            <a:chExt cx="6292152" cy="3357273"/>
          </a:xfrm>
        </p:grpSpPr>
        <p:sp>
          <p:nvSpPr>
            <p:cNvPr name="Freeform 5" id="5"/>
            <p:cNvSpPr/>
            <p:nvPr/>
          </p:nvSpPr>
          <p:spPr>
            <a:xfrm>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259300" y="7367654"/>
            <a:ext cx="1890646" cy="1890646"/>
          </a:xfrm>
          <a:prstGeom prst="rect">
            <a:avLst/>
          </a:prstGeom>
        </p:spPr>
      </p:pic>
      <p:grpSp>
        <p:nvGrpSpPr>
          <p:cNvPr name="Group 7" id="7"/>
          <p:cNvGrpSpPr/>
          <p:nvPr/>
        </p:nvGrpSpPr>
        <p:grpSpPr>
          <a:xfrm rot="0">
            <a:off x="1370649" y="2562316"/>
            <a:ext cx="7815116" cy="6932968"/>
            <a:chOff x="0" y="0"/>
            <a:chExt cx="10420154" cy="9243957"/>
          </a:xfrm>
        </p:grpSpPr>
        <p:sp>
          <p:nvSpPr>
            <p:cNvPr name="TextBox 8" id="8"/>
            <p:cNvSpPr txBox="true"/>
            <p:nvPr/>
          </p:nvSpPr>
          <p:spPr>
            <a:xfrm rot="-2700000">
              <a:off x="-30915" y="7901993"/>
              <a:ext cx="1915583"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United States</a:t>
              </a:r>
            </a:p>
          </p:txBody>
        </p:sp>
        <p:sp>
          <p:nvSpPr>
            <p:cNvPr name="TextBox 9" id="9"/>
            <p:cNvSpPr txBox="true"/>
            <p:nvPr/>
          </p:nvSpPr>
          <p:spPr>
            <a:xfrm rot="-2700000">
              <a:off x="687274" y="8042384"/>
              <a:ext cx="2312670"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United Kingdom</a:t>
              </a:r>
            </a:p>
          </p:txBody>
        </p:sp>
        <p:sp>
          <p:nvSpPr>
            <p:cNvPr name="TextBox 10" id="10"/>
            <p:cNvSpPr txBox="true"/>
            <p:nvPr/>
          </p:nvSpPr>
          <p:spPr>
            <a:xfrm rot="-2700000">
              <a:off x="2797877" y="7606019"/>
              <a:ext cx="1078442"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Canada</a:t>
              </a:r>
            </a:p>
          </p:txBody>
        </p:sp>
        <p:sp>
          <p:nvSpPr>
            <p:cNvPr name="TextBox 11" id="11"/>
            <p:cNvSpPr txBox="true"/>
            <p:nvPr/>
          </p:nvSpPr>
          <p:spPr>
            <a:xfrm rot="-2700000">
              <a:off x="3953465" y="7565233"/>
              <a:ext cx="963083"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France</a:t>
              </a:r>
            </a:p>
          </p:txBody>
        </p:sp>
        <p:sp>
          <p:nvSpPr>
            <p:cNvPr name="TextBox 12" id="12"/>
            <p:cNvSpPr txBox="true"/>
            <p:nvPr/>
          </p:nvSpPr>
          <p:spPr>
            <a:xfrm rot="-2700000">
              <a:off x="4732359" y="7680480"/>
              <a:ext cx="1289050"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Germany</a:t>
              </a:r>
            </a:p>
          </p:txBody>
        </p:sp>
        <p:sp>
          <p:nvSpPr>
            <p:cNvPr name="TextBox 13" id="13"/>
            <p:cNvSpPr txBox="true"/>
            <p:nvPr/>
          </p:nvSpPr>
          <p:spPr>
            <a:xfrm rot="-2700000">
              <a:off x="5820196" y="7667758"/>
              <a:ext cx="1253067"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Australia</a:t>
              </a:r>
            </a:p>
          </p:txBody>
        </p:sp>
        <p:sp>
          <p:nvSpPr>
            <p:cNvPr name="TextBox 14" id="14"/>
            <p:cNvSpPr txBox="true"/>
            <p:nvPr/>
          </p:nvSpPr>
          <p:spPr>
            <a:xfrm rot="-2700000">
              <a:off x="7263228" y="7507910"/>
              <a:ext cx="800947"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Brazil</a:t>
              </a:r>
            </a:p>
          </p:txBody>
        </p:sp>
        <p:sp>
          <p:nvSpPr>
            <p:cNvPr name="TextBox 15" id="15"/>
            <p:cNvSpPr txBox="true"/>
            <p:nvPr/>
          </p:nvSpPr>
          <p:spPr>
            <a:xfrm rot="-2700000">
              <a:off x="7516014" y="7841077"/>
              <a:ext cx="1743287"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Netherlands</a:t>
              </a:r>
            </a:p>
          </p:txBody>
        </p:sp>
        <p:sp>
          <p:nvSpPr>
            <p:cNvPr name="TextBox 16" id="16"/>
            <p:cNvSpPr txBox="true"/>
            <p:nvPr/>
          </p:nvSpPr>
          <p:spPr>
            <a:xfrm rot="-2700000">
              <a:off x="9371512" y="7510379"/>
              <a:ext cx="807932"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Spain</a:t>
              </a:r>
            </a:p>
          </p:txBody>
        </p:sp>
        <p:grpSp>
          <p:nvGrpSpPr>
            <p:cNvPr name="Group 17" id="17"/>
            <p:cNvGrpSpPr>
              <a:grpSpLocks noChangeAspect="true"/>
            </p:cNvGrpSpPr>
            <p:nvPr/>
          </p:nvGrpSpPr>
          <p:grpSpPr>
            <a:xfrm rot="0">
              <a:off x="994410" y="201083"/>
              <a:ext cx="9425745" cy="6894966"/>
              <a:chOff x="0" y="0"/>
              <a:chExt cx="9425745" cy="6894966"/>
            </a:xfrm>
          </p:grpSpPr>
          <p:sp>
            <p:nvSpPr>
              <p:cNvPr name="Freeform 18" id="18"/>
              <p:cNvSpPr/>
              <p:nvPr/>
            </p:nvSpPr>
            <p:spPr>
              <a:xfrm>
                <a:off x="0" y="-6350"/>
                <a:ext cx="9425745" cy="12700"/>
              </a:xfrm>
              <a:custGeom>
                <a:avLst/>
                <a:gdLst/>
                <a:ahLst/>
                <a:cxnLst/>
                <a:rect r="r" b="b" t="t" l="l"/>
                <a:pathLst>
                  <a:path h="12700" w="9425745">
                    <a:moveTo>
                      <a:pt x="0" y="0"/>
                    </a:moveTo>
                    <a:lnTo>
                      <a:pt x="9425745" y="0"/>
                    </a:lnTo>
                    <a:lnTo>
                      <a:pt x="9425745" y="12700"/>
                    </a:lnTo>
                    <a:lnTo>
                      <a:pt x="0" y="12700"/>
                    </a:lnTo>
                    <a:close/>
                  </a:path>
                </a:pathLst>
              </a:custGeom>
              <a:solidFill>
                <a:srgbClr val="FFFFFF">
                  <a:alpha val="24706"/>
                </a:srgbClr>
              </a:solidFill>
            </p:spPr>
          </p:sp>
          <p:sp>
            <p:nvSpPr>
              <p:cNvPr name="Freeform 19" id="19"/>
              <p:cNvSpPr/>
              <p:nvPr/>
            </p:nvSpPr>
            <p:spPr>
              <a:xfrm>
                <a:off x="0" y="1372643"/>
                <a:ext cx="9425745" cy="12700"/>
              </a:xfrm>
              <a:custGeom>
                <a:avLst/>
                <a:gdLst/>
                <a:ahLst/>
                <a:cxnLst/>
                <a:rect r="r" b="b" t="t" l="l"/>
                <a:pathLst>
                  <a:path h="12700" w="9425745">
                    <a:moveTo>
                      <a:pt x="0" y="0"/>
                    </a:moveTo>
                    <a:lnTo>
                      <a:pt x="9425745" y="0"/>
                    </a:lnTo>
                    <a:lnTo>
                      <a:pt x="9425745" y="12700"/>
                    </a:lnTo>
                    <a:lnTo>
                      <a:pt x="0" y="12700"/>
                    </a:lnTo>
                    <a:close/>
                  </a:path>
                </a:pathLst>
              </a:custGeom>
              <a:solidFill>
                <a:srgbClr val="FFFFFF">
                  <a:alpha val="24706"/>
                </a:srgbClr>
              </a:solidFill>
            </p:spPr>
          </p:sp>
          <p:sp>
            <p:nvSpPr>
              <p:cNvPr name="Freeform 20" id="20"/>
              <p:cNvSpPr/>
              <p:nvPr/>
            </p:nvSpPr>
            <p:spPr>
              <a:xfrm>
                <a:off x="0" y="2751636"/>
                <a:ext cx="9425745" cy="12700"/>
              </a:xfrm>
              <a:custGeom>
                <a:avLst/>
                <a:gdLst/>
                <a:ahLst/>
                <a:cxnLst/>
                <a:rect r="r" b="b" t="t" l="l"/>
                <a:pathLst>
                  <a:path h="12700" w="9425745">
                    <a:moveTo>
                      <a:pt x="0" y="0"/>
                    </a:moveTo>
                    <a:lnTo>
                      <a:pt x="9425745" y="0"/>
                    </a:lnTo>
                    <a:lnTo>
                      <a:pt x="9425745" y="12700"/>
                    </a:lnTo>
                    <a:lnTo>
                      <a:pt x="0" y="12700"/>
                    </a:lnTo>
                    <a:close/>
                  </a:path>
                </a:pathLst>
              </a:custGeom>
              <a:solidFill>
                <a:srgbClr val="FFFFFF">
                  <a:alpha val="24706"/>
                </a:srgbClr>
              </a:solidFill>
            </p:spPr>
          </p:sp>
          <p:sp>
            <p:nvSpPr>
              <p:cNvPr name="Freeform 21" id="21"/>
              <p:cNvSpPr/>
              <p:nvPr/>
            </p:nvSpPr>
            <p:spPr>
              <a:xfrm>
                <a:off x="0" y="4130629"/>
                <a:ext cx="9425745" cy="12700"/>
              </a:xfrm>
              <a:custGeom>
                <a:avLst/>
                <a:gdLst/>
                <a:ahLst/>
                <a:cxnLst/>
                <a:rect r="r" b="b" t="t" l="l"/>
                <a:pathLst>
                  <a:path h="12700" w="9425745">
                    <a:moveTo>
                      <a:pt x="0" y="0"/>
                    </a:moveTo>
                    <a:lnTo>
                      <a:pt x="9425745" y="0"/>
                    </a:lnTo>
                    <a:lnTo>
                      <a:pt x="9425745" y="12700"/>
                    </a:lnTo>
                    <a:lnTo>
                      <a:pt x="0" y="12700"/>
                    </a:lnTo>
                    <a:close/>
                  </a:path>
                </a:pathLst>
              </a:custGeom>
              <a:solidFill>
                <a:srgbClr val="FFFFFF">
                  <a:alpha val="24706"/>
                </a:srgbClr>
              </a:solidFill>
            </p:spPr>
          </p:sp>
          <p:sp>
            <p:nvSpPr>
              <p:cNvPr name="Freeform 22" id="22"/>
              <p:cNvSpPr/>
              <p:nvPr/>
            </p:nvSpPr>
            <p:spPr>
              <a:xfrm>
                <a:off x="0" y="5509623"/>
                <a:ext cx="9425745" cy="12700"/>
              </a:xfrm>
              <a:custGeom>
                <a:avLst/>
                <a:gdLst/>
                <a:ahLst/>
                <a:cxnLst/>
                <a:rect r="r" b="b" t="t" l="l"/>
                <a:pathLst>
                  <a:path h="12700" w="9425745">
                    <a:moveTo>
                      <a:pt x="0" y="0"/>
                    </a:moveTo>
                    <a:lnTo>
                      <a:pt x="9425745" y="0"/>
                    </a:lnTo>
                    <a:lnTo>
                      <a:pt x="9425745" y="12700"/>
                    </a:lnTo>
                    <a:lnTo>
                      <a:pt x="0" y="12700"/>
                    </a:lnTo>
                    <a:close/>
                  </a:path>
                </a:pathLst>
              </a:custGeom>
              <a:solidFill>
                <a:srgbClr val="FFFFFF">
                  <a:alpha val="24706"/>
                </a:srgbClr>
              </a:solidFill>
            </p:spPr>
          </p:sp>
          <p:sp>
            <p:nvSpPr>
              <p:cNvPr name="Freeform 23" id="23"/>
              <p:cNvSpPr/>
              <p:nvPr/>
            </p:nvSpPr>
            <p:spPr>
              <a:xfrm>
                <a:off x="0" y="6888615"/>
                <a:ext cx="9425745" cy="12700"/>
              </a:xfrm>
              <a:custGeom>
                <a:avLst/>
                <a:gdLst/>
                <a:ahLst/>
                <a:cxnLst/>
                <a:rect r="r" b="b" t="t" l="l"/>
                <a:pathLst>
                  <a:path h="12700" w="9425745">
                    <a:moveTo>
                      <a:pt x="0" y="0"/>
                    </a:moveTo>
                    <a:lnTo>
                      <a:pt x="9425745" y="0"/>
                    </a:lnTo>
                    <a:lnTo>
                      <a:pt x="9425745" y="12700"/>
                    </a:lnTo>
                    <a:lnTo>
                      <a:pt x="0" y="12700"/>
                    </a:lnTo>
                    <a:close/>
                  </a:path>
                </a:pathLst>
              </a:custGeom>
              <a:solidFill>
                <a:srgbClr val="FFFFFF">
                  <a:alpha val="60000"/>
                </a:srgbClr>
              </a:solidFill>
            </p:spPr>
          </p:sp>
        </p:grpSp>
        <p:sp>
          <p:nvSpPr>
            <p:cNvPr name="TextBox 24" id="24"/>
            <p:cNvSpPr txBox="true"/>
            <p:nvPr/>
          </p:nvSpPr>
          <p:spPr>
            <a:xfrm rot="0">
              <a:off x="0" y="-47625"/>
              <a:ext cx="825077" cy="449792"/>
            </a:xfrm>
            <a:prstGeom prst="rect">
              <a:avLst/>
            </a:prstGeom>
          </p:spPr>
          <p:txBody>
            <a:bodyPr anchor="t" rtlCol="false" tIns="0" lIns="0" bIns="0" rIns="0">
              <a:spAutoFit/>
            </a:bodyPr>
            <a:lstStyle/>
            <a:p>
              <a:pPr algn="r">
                <a:lnSpc>
                  <a:spcPts val="2800"/>
                </a:lnSpc>
              </a:pPr>
              <a:r>
                <a:rPr lang="en-US" sz="2000">
                  <a:solidFill>
                    <a:srgbClr val="FFFFFF"/>
                  </a:solidFill>
                  <a:latin typeface="Source Sans Pro"/>
                </a:rPr>
                <a:t>5,000 </a:t>
              </a:r>
            </a:p>
          </p:txBody>
        </p:sp>
        <p:sp>
          <p:nvSpPr>
            <p:cNvPr name="TextBox 25" id="25"/>
            <p:cNvSpPr txBox="true"/>
            <p:nvPr/>
          </p:nvSpPr>
          <p:spPr>
            <a:xfrm rot="0">
              <a:off x="0" y="1331368"/>
              <a:ext cx="825077" cy="449792"/>
            </a:xfrm>
            <a:prstGeom prst="rect">
              <a:avLst/>
            </a:prstGeom>
          </p:spPr>
          <p:txBody>
            <a:bodyPr anchor="t" rtlCol="false" tIns="0" lIns="0" bIns="0" rIns="0">
              <a:spAutoFit/>
            </a:bodyPr>
            <a:lstStyle/>
            <a:p>
              <a:pPr algn="r">
                <a:lnSpc>
                  <a:spcPts val="2800"/>
                </a:lnSpc>
              </a:pPr>
              <a:r>
                <a:rPr lang="en-US" sz="2000">
                  <a:solidFill>
                    <a:srgbClr val="FFFFFF"/>
                  </a:solidFill>
                  <a:latin typeface="Source Sans Pro"/>
                </a:rPr>
                <a:t>4,000 </a:t>
              </a:r>
            </a:p>
          </p:txBody>
        </p:sp>
        <p:sp>
          <p:nvSpPr>
            <p:cNvPr name="TextBox 26" id="26"/>
            <p:cNvSpPr txBox="true"/>
            <p:nvPr/>
          </p:nvSpPr>
          <p:spPr>
            <a:xfrm rot="0">
              <a:off x="0" y="2710361"/>
              <a:ext cx="825077" cy="449792"/>
            </a:xfrm>
            <a:prstGeom prst="rect">
              <a:avLst/>
            </a:prstGeom>
          </p:spPr>
          <p:txBody>
            <a:bodyPr anchor="t" rtlCol="false" tIns="0" lIns="0" bIns="0" rIns="0">
              <a:spAutoFit/>
            </a:bodyPr>
            <a:lstStyle/>
            <a:p>
              <a:pPr algn="r">
                <a:lnSpc>
                  <a:spcPts val="2800"/>
                </a:lnSpc>
              </a:pPr>
              <a:r>
                <a:rPr lang="en-US" sz="2000">
                  <a:solidFill>
                    <a:srgbClr val="FFFFFF"/>
                  </a:solidFill>
                  <a:latin typeface="Source Sans Pro"/>
                </a:rPr>
                <a:t>3,000 </a:t>
              </a:r>
            </a:p>
          </p:txBody>
        </p:sp>
        <p:sp>
          <p:nvSpPr>
            <p:cNvPr name="TextBox 27" id="27"/>
            <p:cNvSpPr txBox="true"/>
            <p:nvPr/>
          </p:nvSpPr>
          <p:spPr>
            <a:xfrm rot="0">
              <a:off x="0" y="4089354"/>
              <a:ext cx="825077" cy="449792"/>
            </a:xfrm>
            <a:prstGeom prst="rect">
              <a:avLst/>
            </a:prstGeom>
          </p:spPr>
          <p:txBody>
            <a:bodyPr anchor="t" rtlCol="false" tIns="0" lIns="0" bIns="0" rIns="0">
              <a:spAutoFit/>
            </a:bodyPr>
            <a:lstStyle/>
            <a:p>
              <a:pPr algn="r">
                <a:lnSpc>
                  <a:spcPts val="2800"/>
                </a:lnSpc>
              </a:pPr>
              <a:r>
                <a:rPr lang="en-US" sz="2000">
                  <a:solidFill>
                    <a:srgbClr val="FFFFFF"/>
                  </a:solidFill>
                  <a:latin typeface="Source Sans Pro"/>
                </a:rPr>
                <a:t>2,000 </a:t>
              </a:r>
            </a:p>
          </p:txBody>
        </p:sp>
        <p:sp>
          <p:nvSpPr>
            <p:cNvPr name="TextBox 28" id="28"/>
            <p:cNvSpPr txBox="true"/>
            <p:nvPr/>
          </p:nvSpPr>
          <p:spPr>
            <a:xfrm rot="0">
              <a:off x="0" y="5468347"/>
              <a:ext cx="825077" cy="449792"/>
            </a:xfrm>
            <a:prstGeom prst="rect">
              <a:avLst/>
            </a:prstGeom>
          </p:spPr>
          <p:txBody>
            <a:bodyPr anchor="t" rtlCol="false" tIns="0" lIns="0" bIns="0" rIns="0">
              <a:spAutoFit/>
            </a:bodyPr>
            <a:lstStyle/>
            <a:p>
              <a:pPr algn="r">
                <a:lnSpc>
                  <a:spcPts val="2800"/>
                </a:lnSpc>
              </a:pPr>
              <a:r>
                <a:rPr lang="en-US" sz="2000">
                  <a:solidFill>
                    <a:srgbClr val="FFFFFF"/>
                  </a:solidFill>
                  <a:latin typeface="Source Sans Pro"/>
                </a:rPr>
                <a:t>1,000 </a:t>
              </a:r>
            </a:p>
          </p:txBody>
        </p:sp>
        <p:sp>
          <p:nvSpPr>
            <p:cNvPr name="TextBox 29" id="29"/>
            <p:cNvSpPr txBox="true"/>
            <p:nvPr/>
          </p:nvSpPr>
          <p:spPr>
            <a:xfrm rot="0">
              <a:off x="589068" y="6847341"/>
              <a:ext cx="236008" cy="449792"/>
            </a:xfrm>
            <a:prstGeom prst="rect">
              <a:avLst/>
            </a:prstGeom>
          </p:spPr>
          <p:txBody>
            <a:bodyPr anchor="t" rtlCol="false" tIns="0" lIns="0" bIns="0" rIns="0">
              <a:spAutoFit/>
            </a:bodyPr>
            <a:lstStyle/>
            <a:p>
              <a:pPr algn="r">
                <a:lnSpc>
                  <a:spcPts val="2800"/>
                </a:lnSpc>
              </a:pPr>
              <a:r>
                <a:rPr lang="en-US" sz="2000">
                  <a:solidFill>
                    <a:srgbClr val="FFFFFF"/>
                  </a:solidFill>
                  <a:latin typeface="Source Sans Pro"/>
                </a:rPr>
                <a:t>0 </a:t>
              </a:r>
            </a:p>
          </p:txBody>
        </p:sp>
        <p:grpSp>
          <p:nvGrpSpPr>
            <p:cNvPr name="Group 30" id="30"/>
            <p:cNvGrpSpPr>
              <a:grpSpLocks noChangeAspect="true"/>
            </p:cNvGrpSpPr>
            <p:nvPr/>
          </p:nvGrpSpPr>
          <p:grpSpPr>
            <a:xfrm rot="0">
              <a:off x="994410" y="522934"/>
              <a:ext cx="9425745" cy="6573115"/>
              <a:chOff x="0" y="321850"/>
              <a:chExt cx="9425745" cy="6573115"/>
            </a:xfrm>
          </p:grpSpPr>
          <p:sp>
            <p:nvSpPr>
              <p:cNvPr name="Freeform 31" id="31"/>
              <p:cNvSpPr/>
              <p:nvPr/>
            </p:nvSpPr>
            <p:spPr>
              <a:xfrm>
                <a:off x="0" y="321850"/>
                <a:ext cx="968757" cy="6573115"/>
              </a:xfrm>
              <a:custGeom>
                <a:avLst/>
                <a:gdLst/>
                <a:ahLst/>
                <a:cxnLst/>
                <a:rect r="r" b="b" t="t" l="l"/>
                <a:pathLst>
                  <a:path h="6573115" w="968757">
                    <a:moveTo>
                      <a:pt x="0" y="6573115"/>
                    </a:moveTo>
                    <a:lnTo>
                      <a:pt x="0" y="77501"/>
                    </a:lnTo>
                    <a:lnTo>
                      <a:pt x="0" y="77501"/>
                    </a:lnTo>
                    <a:cubicBezTo>
                      <a:pt x="0" y="34699"/>
                      <a:pt x="34698" y="0"/>
                      <a:pt x="77501" y="0"/>
                    </a:cubicBezTo>
                    <a:lnTo>
                      <a:pt x="891257" y="0"/>
                    </a:lnTo>
                    <a:cubicBezTo>
                      <a:pt x="934059" y="0"/>
                      <a:pt x="968757" y="34699"/>
                      <a:pt x="968757" y="77501"/>
                    </a:cubicBezTo>
                    <a:lnTo>
                      <a:pt x="968757" y="6573115"/>
                    </a:lnTo>
                    <a:close/>
                  </a:path>
                </a:pathLst>
              </a:custGeom>
              <a:solidFill>
                <a:srgbClr val="2D8BBA"/>
              </a:solidFill>
            </p:spPr>
          </p:sp>
          <p:sp>
            <p:nvSpPr>
              <p:cNvPr name="Freeform 32" id="32"/>
              <p:cNvSpPr/>
              <p:nvPr/>
            </p:nvSpPr>
            <p:spPr>
              <a:xfrm>
                <a:off x="1057123" y="621092"/>
                <a:ext cx="968757" cy="6273873"/>
              </a:xfrm>
              <a:custGeom>
                <a:avLst/>
                <a:gdLst/>
                <a:ahLst/>
                <a:cxnLst/>
                <a:rect r="r" b="b" t="t" l="l"/>
                <a:pathLst>
                  <a:path h="6273873" w="968757">
                    <a:moveTo>
                      <a:pt x="0" y="6273873"/>
                    </a:moveTo>
                    <a:lnTo>
                      <a:pt x="0" y="77500"/>
                    </a:lnTo>
                    <a:cubicBezTo>
                      <a:pt x="0" y="34698"/>
                      <a:pt x="34699" y="0"/>
                      <a:pt x="77501" y="0"/>
                    </a:cubicBezTo>
                    <a:lnTo>
                      <a:pt x="891257" y="0"/>
                    </a:lnTo>
                    <a:cubicBezTo>
                      <a:pt x="911811" y="0"/>
                      <a:pt x="931524" y="8165"/>
                      <a:pt x="946058" y="22699"/>
                    </a:cubicBezTo>
                    <a:cubicBezTo>
                      <a:pt x="960592" y="37233"/>
                      <a:pt x="968758" y="56946"/>
                      <a:pt x="968758" y="77500"/>
                    </a:cubicBezTo>
                    <a:lnTo>
                      <a:pt x="968758" y="6273873"/>
                    </a:lnTo>
                    <a:close/>
                  </a:path>
                </a:pathLst>
              </a:custGeom>
              <a:solidFill>
                <a:srgbClr val="2D8BBA"/>
              </a:solidFill>
            </p:spPr>
          </p:sp>
          <p:sp>
            <p:nvSpPr>
              <p:cNvPr name="Freeform 33" id="33"/>
              <p:cNvSpPr/>
              <p:nvPr/>
            </p:nvSpPr>
            <p:spPr>
              <a:xfrm>
                <a:off x="2114247" y="3248074"/>
                <a:ext cx="968757" cy="3646892"/>
              </a:xfrm>
              <a:custGeom>
                <a:avLst/>
                <a:gdLst/>
                <a:ahLst/>
                <a:cxnLst/>
                <a:rect r="r" b="b" t="t" l="l"/>
                <a:pathLst>
                  <a:path h="3646892" w="968757">
                    <a:moveTo>
                      <a:pt x="0" y="3646891"/>
                    </a:moveTo>
                    <a:lnTo>
                      <a:pt x="0" y="77500"/>
                    </a:lnTo>
                    <a:cubicBezTo>
                      <a:pt x="0" y="34698"/>
                      <a:pt x="34698" y="0"/>
                      <a:pt x="77500" y="0"/>
                    </a:cubicBezTo>
                    <a:lnTo>
                      <a:pt x="891256" y="0"/>
                    </a:lnTo>
                    <a:cubicBezTo>
                      <a:pt x="934059" y="0"/>
                      <a:pt x="968757" y="34698"/>
                      <a:pt x="968757" y="77500"/>
                    </a:cubicBezTo>
                    <a:lnTo>
                      <a:pt x="968757" y="3646891"/>
                    </a:lnTo>
                    <a:close/>
                  </a:path>
                </a:pathLst>
              </a:custGeom>
              <a:solidFill>
                <a:srgbClr val="2D8BBA"/>
              </a:solidFill>
            </p:spPr>
          </p:sp>
          <p:sp>
            <p:nvSpPr>
              <p:cNvPr name="Freeform 34" id="34"/>
              <p:cNvSpPr/>
              <p:nvPr/>
            </p:nvSpPr>
            <p:spPr>
              <a:xfrm>
                <a:off x="3171370" y="4959404"/>
                <a:ext cx="968757" cy="1935561"/>
              </a:xfrm>
              <a:custGeom>
                <a:avLst/>
                <a:gdLst/>
                <a:ahLst/>
                <a:cxnLst/>
                <a:rect r="r" b="b" t="t" l="l"/>
                <a:pathLst>
                  <a:path h="1935561" w="968757">
                    <a:moveTo>
                      <a:pt x="0" y="1935561"/>
                    </a:moveTo>
                    <a:lnTo>
                      <a:pt x="0" y="77501"/>
                    </a:lnTo>
                    <a:cubicBezTo>
                      <a:pt x="1" y="34698"/>
                      <a:pt x="34699" y="0"/>
                      <a:pt x="77501" y="0"/>
                    </a:cubicBezTo>
                    <a:lnTo>
                      <a:pt x="891257" y="0"/>
                    </a:lnTo>
                    <a:cubicBezTo>
                      <a:pt x="934059" y="0"/>
                      <a:pt x="968758" y="34698"/>
                      <a:pt x="968758" y="77501"/>
                    </a:cubicBezTo>
                    <a:lnTo>
                      <a:pt x="968758" y="1935561"/>
                    </a:lnTo>
                    <a:close/>
                  </a:path>
                </a:pathLst>
              </a:custGeom>
              <a:solidFill>
                <a:srgbClr val="2D8BBA"/>
              </a:solidFill>
            </p:spPr>
          </p:sp>
          <p:sp>
            <p:nvSpPr>
              <p:cNvPr name="Freeform 35" id="35"/>
              <p:cNvSpPr/>
              <p:nvPr/>
            </p:nvSpPr>
            <p:spPr>
              <a:xfrm>
                <a:off x="4228494" y="5108335"/>
                <a:ext cx="968757" cy="1786630"/>
              </a:xfrm>
              <a:custGeom>
                <a:avLst/>
                <a:gdLst/>
                <a:ahLst/>
                <a:cxnLst/>
                <a:rect r="r" b="b" t="t" l="l"/>
                <a:pathLst>
                  <a:path h="1786630" w="968757">
                    <a:moveTo>
                      <a:pt x="0" y="1786630"/>
                    </a:moveTo>
                    <a:lnTo>
                      <a:pt x="0" y="77501"/>
                    </a:lnTo>
                    <a:cubicBezTo>
                      <a:pt x="0" y="34699"/>
                      <a:pt x="34698" y="0"/>
                      <a:pt x="77500" y="0"/>
                    </a:cubicBezTo>
                    <a:lnTo>
                      <a:pt x="891256" y="0"/>
                    </a:lnTo>
                    <a:cubicBezTo>
                      <a:pt x="911811" y="0"/>
                      <a:pt x="931523" y="8165"/>
                      <a:pt x="946058" y="22700"/>
                    </a:cubicBezTo>
                    <a:cubicBezTo>
                      <a:pt x="960592" y="37234"/>
                      <a:pt x="968757" y="56947"/>
                      <a:pt x="968757" y="77501"/>
                    </a:cubicBezTo>
                    <a:lnTo>
                      <a:pt x="968757" y="1786630"/>
                    </a:lnTo>
                    <a:close/>
                  </a:path>
                </a:pathLst>
              </a:custGeom>
              <a:solidFill>
                <a:srgbClr val="2D8BBA"/>
              </a:solidFill>
            </p:spPr>
          </p:sp>
          <p:sp>
            <p:nvSpPr>
              <p:cNvPr name="Freeform 36" id="36"/>
              <p:cNvSpPr/>
              <p:nvPr/>
            </p:nvSpPr>
            <p:spPr>
              <a:xfrm>
                <a:off x="5285617" y="5156600"/>
                <a:ext cx="968757" cy="1738365"/>
              </a:xfrm>
              <a:custGeom>
                <a:avLst/>
                <a:gdLst/>
                <a:ahLst/>
                <a:cxnLst/>
                <a:rect r="r" b="b" t="t" l="l"/>
                <a:pathLst>
                  <a:path h="1738365" w="968757">
                    <a:moveTo>
                      <a:pt x="0" y="1738365"/>
                    </a:moveTo>
                    <a:lnTo>
                      <a:pt x="0" y="77501"/>
                    </a:lnTo>
                    <a:cubicBezTo>
                      <a:pt x="0" y="34699"/>
                      <a:pt x="34699" y="0"/>
                      <a:pt x="77501" y="0"/>
                    </a:cubicBezTo>
                    <a:lnTo>
                      <a:pt x="891257" y="0"/>
                    </a:lnTo>
                    <a:cubicBezTo>
                      <a:pt x="934059" y="0"/>
                      <a:pt x="968757" y="34699"/>
                      <a:pt x="968757" y="77501"/>
                    </a:cubicBezTo>
                    <a:lnTo>
                      <a:pt x="968757" y="1738365"/>
                    </a:lnTo>
                    <a:close/>
                  </a:path>
                </a:pathLst>
              </a:custGeom>
              <a:solidFill>
                <a:srgbClr val="2D8BBA"/>
              </a:solidFill>
            </p:spPr>
          </p:sp>
          <p:sp>
            <p:nvSpPr>
              <p:cNvPr name="Freeform 37" id="37"/>
              <p:cNvSpPr/>
              <p:nvPr/>
            </p:nvSpPr>
            <p:spPr>
              <a:xfrm>
                <a:off x="6342741" y="5745430"/>
                <a:ext cx="968757" cy="1149535"/>
              </a:xfrm>
              <a:custGeom>
                <a:avLst/>
                <a:gdLst/>
                <a:ahLst/>
                <a:cxnLst/>
                <a:rect r="r" b="b" t="t" l="l"/>
                <a:pathLst>
                  <a:path h="1149535" w="968757">
                    <a:moveTo>
                      <a:pt x="0" y="1149535"/>
                    </a:moveTo>
                    <a:lnTo>
                      <a:pt x="0" y="77501"/>
                    </a:lnTo>
                    <a:cubicBezTo>
                      <a:pt x="0" y="34699"/>
                      <a:pt x="34698" y="0"/>
                      <a:pt x="77500" y="0"/>
                    </a:cubicBezTo>
                    <a:lnTo>
                      <a:pt x="891256" y="0"/>
                    </a:lnTo>
                    <a:cubicBezTo>
                      <a:pt x="934058" y="0"/>
                      <a:pt x="968757" y="34698"/>
                      <a:pt x="968757" y="77501"/>
                    </a:cubicBezTo>
                    <a:lnTo>
                      <a:pt x="968757" y="1149535"/>
                    </a:lnTo>
                    <a:close/>
                  </a:path>
                </a:pathLst>
              </a:custGeom>
              <a:solidFill>
                <a:srgbClr val="2D8BBA"/>
              </a:solidFill>
            </p:spPr>
          </p:sp>
          <p:sp>
            <p:nvSpPr>
              <p:cNvPr name="Freeform 38" id="38"/>
              <p:cNvSpPr/>
              <p:nvPr/>
            </p:nvSpPr>
            <p:spPr>
              <a:xfrm>
                <a:off x="7399864" y="5817138"/>
                <a:ext cx="968757" cy="1077827"/>
              </a:xfrm>
              <a:custGeom>
                <a:avLst/>
                <a:gdLst/>
                <a:ahLst/>
                <a:cxnLst/>
                <a:rect r="r" b="b" t="t" l="l"/>
                <a:pathLst>
                  <a:path h="1077827" w="968757">
                    <a:moveTo>
                      <a:pt x="0" y="1077827"/>
                    </a:moveTo>
                    <a:lnTo>
                      <a:pt x="0" y="77500"/>
                    </a:lnTo>
                    <a:cubicBezTo>
                      <a:pt x="0" y="34698"/>
                      <a:pt x="34698" y="0"/>
                      <a:pt x="77501" y="0"/>
                    </a:cubicBezTo>
                    <a:lnTo>
                      <a:pt x="891256" y="0"/>
                    </a:lnTo>
                    <a:cubicBezTo>
                      <a:pt x="934058" y="0"/>
                      <a:pt x="968757" y="34698"/>
                      <a:pt x="968757" y="77500"/>
                    </a:cubicBezTo>
                    <a:lnTo>
                      <a:pt x="968757" y="1077827"/>
                    </a:lnTo>
                    <a:close/>
                  </a:path>
                </a:pathLst>
              </a:custGeom>
              <a:solidFill>
                <a:srgbClr val="2D8BBA"/>
              </a:solidFill>
            </p:spPr>
          </p:sp>
          <p:sp>
            <p:nvSpPr>
              <p:cNvPr name="Freeform 39" id="39"/>
              <p:cNvSpPr/>
              <p:nvPr/>
            </p:nvSpPr>
            <p:spPr>
              <a:xfrm>
                <a:off x="8456988" y="6157749"/>
                <a:ext cx="968757" cy="737216"/>
              </a:xfrm>
              <a:custGeom>
                <a:avLst/>
                <a:gdLst/>
                <a:ahLst/>
                <a:cxnLst/>
                <a:rect r="r" b="b" t="t" l="l"/>
                <a:pathLst>
                  <a:path h="737216" w="968757">
                    <a:moveTo>
                      <a:pt x="0" y="737216"/>
                    </a:moveTo>
                    <a:lnTo>
                      <a:pt x="0" y="77501"/>
                    </a:lnTo>
                    <a:cubicBezTo>
                      <a:pt x="0" y="34698"/>
                      <a:pt x="34698" y="0"/>
                      <a:pt x="77500" y="0"/>
                    </a:cubicBezTo>
                    <a:lnTo>
                      <a:pt x="891256" y="0"/>
                    </a:lnTo>
                    <a:cubicBezTo>
                      <a:pt x="934058" y="0"/>
                      <a:pt x="968757" y="34698"/>
                      <a:pt x="968757" y="77501"/>
                    </a:cubicBezTo>
                    <a:lnTo>
                      <a:pt x="968757" y="737216"/>
                    </a:lnTo>
                    <a:close/>
                  </a:path>
                </a:pathLst>
              </a:custGeom>
              <a:solidFill>
                <a:srgbClr val="2D8BBA"/>
              </a:solidFill>
            </p:spPr>
          </p:sp>
          <p:sp>
            <p:nvSpPr>
              <p:cNvPr name="Freeform 40" id="40"/>
              <p:cNvSpPr/>
              <p:nvPr/>
            </p:nvSpPr>
            <p:spPr>
              <a:xfrm>
                <a:off x="0" y="0"/>
                <a:ext cx="0" cy="0"/>
              </a:xfrm>
              <a:custGeom>
                <a:avLst/>
                <a:gdLst/>
                <a:ahLst/>
                <a:cxnLst/>
                <a:rect r="r" b="b" t="t" l="l"/>
                <a:pathLst>
                  <a:path h="0" w="0"/>
                </a:pathLst>
              </a:custGeom>
              <a:solidFill>
                <a:srgbClr val="41B8D5"/>
              </a:solidFill>
            </p:spPr>
          </p:sp>
          <p:sp>
            <p:nvSpPr>
              <p:cNvPr name="Freeform 41" id="41"/>
              <p:cNvSpPr/>
              <p:nvPr/>
            </p:nvSpPr>
            <p:spPr>
              <a:xfrm>
                <a:off x="0" y="0"/>
                <a:ext cx="0" cy="0"/>
              </a:xfrm>
              <a:custGeom>
                <a:avLst/>
                <a:gdLst/>
                <a:ahLst/>
                <a:cxnLst/>
                <a:rect r="r" b="b" t="t" l="l"/>
                <a:pathLst>
                  <a:path h="0" w="0"/>
                </a:pathLst>
              </a:custGeom>
              <a:solidFill>
                <a:srgbClr val="41B8D5"/>
              </a:solidFill>
            </p:spPr>
          </p:sp>
          <p:sp>
            <p:nvSpPr>
              <p:cNvPr name="Freeform 42" id="42"/>
              <p:cNvSpPr/>
              <p:nvPr/>
            </p:nvSpPr>
            <p:spPr>
              <a:xfrm>
                <a:off x="0" y="0"/>
                <a:ext cx="0" cy="0"/>
              </a:xfrm>
              <a:custGeom>
                <a:avLst/>
                <a:gdLst/>
                <a:ahLst/>
                <a:cxnLst/>
                <a:rect r="r" b="b" t="t" l="l"/>
                <a:pathLst>
                  <a:path h="0" w="0"/>
                </a:pathLst>
              </a:custGeom>
              <a:solidFill>
                <a:srgbClr val="41B8D5"/>
              </a:solidFill>
            </p:spPr>
          </p:sp>
          <p:sp>
            <p:nvSpPr>
              <p:cNvPr name="Freeform 43" id="43"/>
              <p:cNvSpPr/>
              <p:nvPr/>
            </p:nvSpPr>
            <p:spPr>
              <a:xfrm>
                <a:off x="0" y="0"/>
                <a:ext cx="0" cy="0"/>
              </a:xfrm>
              <a:custGeom>
                <a:avLst/>
                <a:gdLst/>
                <a:ahLst/>
                <a:cxnLst/>
                <a:rect r="r" b="b" t="t" l="l"/>
                <a:pathLst>
                  <a:path h="0" w="0"/>
                </a:pathLst>
              </a:custGeom>
              <a:solidFill>
                <a:srgbClr val="41B8D5"/>
              </a:solidFill>
            </p:spPr>
          </p:sp>
          <p:sp>
            <p:nvSpPr>
              <p:cNvPr name="Freeform 44" id="44"/>
              <p:cNvSpPr/>
              <p:nvPr/>
            </p:nvSpPr>
            <p:spPr>
              <a:xfrm>
                <a:off x="0" y="0"/>
                <a:ext cx="0" cy="0"/>
              </a:xfrm>
              <a:custGeom>
                <a:avLst/>
                <a:gdLst/>
                <a:ahLst/>
                <a:cxnLst/>
                <a:rect r="r" b="b" t="t" l="l"/>
                <a:pathLst>
                  <a:path h="0" w="0"/>
                </a:pathLst>
              </a:custGeom>
              <a:solidFill>
                <a:srgbClr val="41B8D5"/>
              </a:solidFill>
            </p:spPr>
          </p:sp>
          <p:sp>
            <p:nvSpPr>
              <p:cNvPr name="Freeform 45" id="45"/>
              <p:cNvSpPr/>
              <p:nvPr/>
            </p:nvSpPr>
            <p:spPr>
              <a:xfrm>
                <a:off x="0" y="0"/>
                <a:ext cx="0" cy="0"/>
              </a:xfrm>
              <a:custGeom>
                <a:avLst/>
                <a:gdLst/>
                <a:ahLst/>
                <a:cxnLst/>
                <a:rect r="r" b="b" t="t" l="l"/>
                <a:pathLst>
                  <a:path h="0" w="0"/>
                </a:pathLst>
              </a:custGeom>
              <a:solidFill>
                <a:srgbClr val="41B8D5"/>
              </a:solidFill>
            </p:spPr>
          </p:sp>
          <p:sp>
            <p:nvSpPr>
              <p:cNvPr name="Freeform 46" id="46"/>
              <p:cNvSpPr/>
              <p:nvPr/>
            </p:nvSpPr>
            <p:spPr>
              <a:xfrm>
                <a:off x="0" y="0"/>
                <a:ext cx="0" cy="0"/>
              </a:xfrm>
              <a:custGeom>
                <a:avLst/>
                <a:gdLst/>
                <a:ahLst/>
                <a:cxnLst/>
                <a:rect r="r" b="b" t="t" l="l"/>
                <a:pathLst>
                  <a:path h="0" w="0"/>
                </a:pathLst>
              </a:custGeom>
              <a:solidFill>
                <a:srgbClr val="41B8D5"/>
              </a:solidFill>
            </p:spPr>
          </p:sp>
          <p:sp>
            <p:nvSpPr>
              <p:cNvPr name="Freeform 47" id="47"/>
              <p:cNvSpPr/>
              <p:nvPr/>
            </p:nvSpPr>
            <p:spPr>
              <a:xfrm>
                <a:off x="0" y="0"/>
                <a:ext cx="0" cy="0"/>
              </a:xfrm>
              <a:custGeom>
                <a:avLst/>
                <a:gdLst/>
                <a:ahLst/>
                <a:cxnLst/>
                <a:rect r="r" b="b" t="t" l="l"/>
                <a:pathLst>
                  <a:path h="0" w="0"/>
                </a:pathLst>
              </a:custGeom>
              <a:solidFill>
                <a:srgbClr val="41B8D5"/>
              </a:solidFill>
            </p:spPr>
          </p:sp>
          <p:sp>
            <p:nvSpPr>
              <p:cNvPr name="Freeform 48" id="48"/>
              <p:cNvSpPr/>
              <p:nvPr/>
            </p:nvSpPr>
            <p:spPr>
              <a:xfrm>
                <a:off x="0" y="0"/>
                <a:ext cx="0" cy="0"/>
              </a:xfrm>
              <a:custGeom>
                <a:avLst/>
                <a:gdLst/>
                <a:ahLst/>
                <a:cxnLst/>
                <a:rect r="r" b="b" t="t" l="l"/>
                <a:pathLst>
                  <a:path h="0" w="0"/>
                </a:pathLst>
              </a:custGeom>
              <a:solidFill>
                <a:srgbClr val="41B8D5"/>
              </a:solidFill>
            </p:spPr>
          </p:sp>
          <p:sp>
            <p:nvSpPr>
              <p:cNvPr name="Freeform 49" id="49"/>
              <p:cNvSpPr/>
              <p:nvPr/>
            </p:nvSpPr>
            <p:spPr>
              <a:xfrm>
                <a:off x="0" y="321850"/>
                <a:ext cx="968757" cy="6573115"/>
              </a:xfrm>
              <a:custGeom>
                <a:avLst/>
                <a:gdLst/>
                <a:ahLst/>
                <a:cxnLst/>
                <a:rect r="r" b="b" t="t" l="l"/>
                <a:pathLst>
                  <a:path h="6573115" w="968757">
                    <a:moveTo>
                      <a:pt x="0" y="6573115"/>
                    </a:moveTo>
                    <a:lnTo>
                      <a:pt x="0" y="77501"/>
                    </a:lnTo>
                    <a:lnTo>
                      <a:pt x="0" y="77501"/>
                    </a:lnTo>
                    <a:cubicBezTo>
                      <a:pt x="0" y="34699"/>
                      <a:pt x="34698" y="0"/>
                      <a:pt x="77501" y="0"/>
                    </a:cubicBezTo>
                    <a:lnTo>
                      <a:pt x="891257" y="0"/>
                    </a:lnTo>
                    <a:cubicBezTo>
                      <a:pt x="934059" y="0"/>
                      <a:pt x="968757" y="34699"/>
                      <a:pt x="968757" y="77501"/>
                    </a:cubicBezTo>
                    <a:lnTo>
                      <a:pt x="968757" y="6573115"/>
                    </a:lnTo>
                    <a:close/>
                  </a:path>
                </a:pathLst>
              </a:custGeom>
              <a:solidFill>
                <a:srgbClr val="6CE5E8"/>
              </a:solidFill>
            </p:spPr>
          </p:sp>
          <p:sp>
            <p:nvSpPr>
              <p:cNvPr name="Freeform 50" id="50"/>
              <p:cNvSpPr/>
              <p:nvPr/>
            </p:nvSpPr>
            <p:spPr>
              <a:xfrm>
                <a:off x="1057123" y="621092"/>
                <a:ext cx="968757" cy="6273873"/>
              </a:xfrm>
              <a:custGeom>
                <a:avLst/>
                <a:gdLst/>
                <a:ahLst/>
                <a:cxnLst/>
                <a:rect r="r" b="b" t="t" l="l"/>
                <a:pathLst>
                  <a:path h="6273873" w="968757">
                    <a:moveTo>
                      <a:pt x="0" y="6273873"/>
                    </a:moveTo>
                    <a:lnTo>
                      <a:pt x="0" y="77500"/>
                    </a:lnTo>
                    <a:cubicBezTo>
                      <a:pt x="0" y="34698"/>
                      <a:pt x="34699" y="0"/>
                      <a:pt x="77501" y="0"/>
                    </a:cubicBezTo>
                    <a:lnTo>
                      <a:pt x="891257" y="0"/>
                    </a:lnTo>
                    <a:cubicBezTo>
                      <a:pt x="911811" y="0"/>
                      <a:pt x="931524" y="8165"/>
                      <a:pt x="946058" y="22699"/>
                    </a:cubicBezTo>
                    <a:cubicBezTo>
                      <a:pt x="960592" y="37233"/>
                      <a:pt x="968758" y="56946"/>
                      <a:pt x="968758" y="77500"/>
                    </a:cubicBezTo>
                    <a:lnTo>
                      <a:pt x="968758" y="6273873"/>
                    </a:lnTo>
                    <a:close/>
                  </a:path>
                </a:pathLst>
              </a:custGeom>
              <a:solidFill>
                <a:srgbClr val="6CE5E8"/>
              </a:solidFill>
            </p:spPr>
          </p:sp>
          <p:sp>
            <p:nvSpPr>
              <p:cNvPr name="Freeform 51" id="51"/>
              <p:cNvSpPr/>
              <p:nvPr/>
            </p:nvSpPr>
            <p:spPr>
              <a:xfrm>
                <a:off x="2114247" y="3248074"/>
                <a:ext cx="968757" cy="3646892"/>
              </a:xfrm>
              <a:custGeom>
                <a:avLst/>
                <a:gdLst/>
                <a:ahLst/>
                <a:cxnLst/>
                <a:rect r="r" b="b" t="t" l="l"/>
                <a:pathLst>
                  <a:path h="3646892" w="968757">
                    <a:moveTo>
                      <a:pt x="0" y="3646891"/>
                    </a:moveTo>
                    <a:lnTo>
                      <a:pt x="0" y="77500"/>
                    </a:lnTo>
                    <a:cubicBezTo>
                      <a:pt x="0" y="34698"/>
                      <a:pt x="34698" y="0"/>
                      <a:pt x="77500" y="0"/>
                    </a:cubicBezTo>
                    <a:lnTo>
                      <a:pt x="891256" y="0"/>
                    </a:lnTo>
                    <a:cubicBezTo>
                      <a:pt x="934059" y="0"/>
                      <a:pt x="968757" y="34698"/>
                      <a:pt x="968757" y="77500"/>
                    </a:cubicBezTo>
                    <a:lnTo>
                      <a:pt x="968757" y="3646891"/>
                    </a:lnTo>
                    <a:close/>
                  </a:path>
                </a:pathLst>
              </a:custGeom>
              <a:solidFill>
                <a:srgbClr val="6CE5E8"/>
              </a:solidFill>
            </p:spPr>
          </p:sp>
          <p:sp>
            <p:nvSpPr>
              <p:cNvPr name="Freeform 52" id="52"/>
              <p:cNvSpPr/>
              <p:nvPr/>
            </p:nvSpPr>
            <p:spPr>
              <a:xfrm>
                <a:off x="3171370" y="4959404"/>
                <a:ext cx="968757" cy="1935561"/>
              </a:xfrm>
              <a:custGeom>
                <a:avLst/>
                <a:gdLst/>
                <a:ahLst/>
                <a:cxnLst/>
                <a:rect r="r" b="b" t="t" l="l"/>
                <a:pathLst>
                  <a:path h="1935561" w="968757">
                    <a:moveTo>
                      <a:pt x="0" y="1935561"/>
                    </a:moveTo>
                    <a:lnTo>
                      <a:pt x="0" y="77501"/>
                    </a:lnTo>
                    <a:cubicBezTo>
                      <a:pt x="1" y="34698"/>
                      <a:pt x="34699" y="0"/>
                      <a:pt x="77501" y="0"/>
                    </a:cubicBezTo>
                    <a:lnTo>
                      <a:pt x="891257" y="0"/>
                    </a:lnTo>
                    <a:cubicBezTo>
                      <a:pt x="934059" y="0"/>
                      <a:pt x="968758" y="34698"/>
                      <a:pt x="968758" y="77501"/>
                    </a:cubicBezTo>
                    <a:lnTo>
                      <a:pt x="968758" y="1935561"/>
                    </a:lnTo>
                    <a:close/>
                  </a:path>
                </a:pathLst>
              </a:custGeom>
              <a:solidFill>
                <a:srgbClr val="6CE5E8"/>
              </a:solidFill>
            </p:spPr>
          </p:sp>
          <p:sp>
            <p:nvSpPr>
              <p:cNvPr name="Freeform 53" id="53"/>
              <p:cNvSpPr/>
              <p:nvPr/>
            </p:nvSpPr>
            <p:spPr>
              <a:xfrm>
                <a:off x="4228494" y="5108335"/>
                <a:ext cx="968757" cy="1786630"/>
              </a:xfrm>
              <a:custGeom>
                <a:avLst/>
                <a:gdLst/>
                <a:ahLst/>
                <a:cxnLst/>
                <a:rect r="r" b="b" t="t" l="l"/>
                <a:pathLst>
                  <a:path h="1786630" w="968757">
                    <a:moveTo>
                      <a:pt x="0" y="1786630"/>
                    </a:moveTo>
                    <a:lnTo>
                      <a:pt x="0" y="77501"/>
                    </a:lnTo>
                    <a:cubicBezTo>
                      <a:pt x="0" y="34699"/>
                      <a:pt x="34698" y="0"/>
                      <a:pt x="77500" y="0"/>
                    </a:cubicBezTo>
                    <a:lnTo>
                      <a:pt x="891256" y="0"/>
                    </a:lnTo>
                    <a:cubicBezTo>
                      <a:pt x="911811" y="0"/>
                      <a:pt x="931523" y="8165"/>
                      <a:pt x="946058" y="22700"/>
                    </a:cubicBezTo>
                    <a:cubicBezTo>
                      <a:pt x="960592" y="37234"/>
                      <a:pt x="968757" y="56947"/>
                      <a:pt x="968757" y="77501"/>
                    </a:cubicBezTo>
                    <a:lnTo>
                      <a:pt x="968757" y="1786630"/>
                    </a:lnTo>
                    <a:close/>
                  </a:path>
                </a:pathLst>
              </a:custGeom>
              <a:solidFill>
                <a:srgbClr val="6CE5E8"/>
              </a:solidFill>
            </p:spPr>
          </p:sp>
          <p:sp>
            <p:nvSpPr>
              <p:cNvPr name="Freeform 54" id="54"/>
              <p:cNvSpPr/>
              <p:nvPr/>
            </p:nvSpPr>
            <p:spPr>
              <a:xfrm>
                <a:off x="5285617" y="5156600"/>
                <a:ext cx="968757" cy="1738365"/>
              </a:xfrm>
              <a:custGeom>
                <a:avLst/>
                <a:gdLst/>
                <a:ahLst/>
                <a:cxnLst/>
                <a:rect r="r" b="b" t="t" l="l"/>
                <a:pathLst>
                  <a:path h="1738365" w="968757">
                    <a:moveTo>
                      <a:pt x="0" y="1738365"/>
                    </a:moveTo>
                    <a:lnTo>
                      <a:pt x="0" y="77501"/>
                    </a:lnTo>
                    <a:cubicBezTo>
                      <a:pt x="0" y="34699"/>
                      <a:pt x="34699" y="0"/>
                      <a:pt x="77501" y="0"/>
                    </a:cubicBezTo>
                    <a:lnTo>
                      <a:pt x="891257" y="0"/>
                    </a:lnTo>
                    <a:cubicBezTo>
                      <a:pt x="934059" y="0"/>
                      <a:pt x="968757" y="34699"/>
                      <a:pt x="968757" y="77501"/>
                    </a:cubicBezTo>
                    <a:lnTo>
                      <a:pt x="968757" y="1738365"/>
                    </a:lnTo>
                    <a:close/>
                  </a:path>
                </a:pathLst>
              </a:custGeom>
              <a:solidFill>
                <a:srgbClr val="6CE5E8"/>
              </a:solidFill>
            </p:spPr>
          </p:sp>
          <p:sp>
            <p:nvSpPr>
              <p:cNvPr name="Freeform 55" id="55"/>
              <p:cNvSpPr/>
              <p:nvPr/>
            </p:nvSpPr>
            <p:spPr>
              <a:xfrm>
                <a:off x="6342741" y="5745430"/>
                <a:ext cx="968757" cy="1149535"/>
              </a:xfrm>
              <a:custGeom>
                <a:avLst/>
                <a:gdLst/>
                <a:ahLst/>
                <a:cxnLst/>
                <a:rect r="r" b="b" t="t" l="l"/>
                <a:pathLst>
                  <a:path h="1149535" w="968757">
                    <a:moveTo>
                      <a:pt x="0" y="1149535"/>
                    </a:moveTo>
                    <a:lnTo>
                      <a:pt x="0" y="77501"/>
                    </a:lnTo>
                    <a:cubicBezTo>
                      <a:pt x="0" y="34699"/>
                      <a:pt x="34698" y="0"/>
                      <a:pt x="77500" y="0"/>
                    </a:cubicBezTo>
                    <a:lnTo>
                      <a:pt x="891256" y="0"/>
                    </a:lnTo>
                    <a:cubicBezTo>
                      <a:pt x="934058" y="0"/>
                      <a:pt x="968757" y="34698"/>
                      <a:pt x="968757" y="77501"/>
                    </a:cubicBezTo>
                    <a:lnTo>
                      <a:pt x="968757" y="1149535"/>
                    </a:lnTo>
                    <a:close/>
                  </a:path>
                </a:pathLst>
              </a:custGeom>
              <a:solidFill>
                <a:srgbClr val="6CE5E8"/>
              </a:solidFill>
            </p:spPr>
          </p:sp>
          <p:sp>
            <p:nvSpPr>
              <p:cNvPr name="Freeform 56" id="56"/>
              <p:cNvSpPr/>
              <p:nvPr/>
            </p:nvSpPr>
            <p:spPr>
              <a:xfrm>
                <a:off x="7399864" y="5817138"/>
                <a:ext cx="968757" cy="1077827"/>
              </a:xfrm>
              <a:custGeom>
                <a:avLst/>
                <a:gdLst/>
                <a:ahLst/>
                <a:cxnLst/>
                <a:rect r="r" b="b" t="t" l="l"/>
                <a:pathLst>
                  <a:path h="1077827" w="968757">
                    <a:moveTo>
                      <a:pt x="0" y="1077827"/>
                    </a:moveTo>
                    <a:lnTo>
                      <a:pt x="0" y="77500"/>
                    </a:lnTo>
                    <a:cubicBezTo>
                      <a:pt x="0" y="34698"/>
                      <a:pt x="34698" y="0"/>
                      <a:pt x="77501" y="0"/>
                    </a:cubicBezTo>
                    <a:lnTo>
                      <a:pt x="891256" y="0"/>
                    </a:lnTo>
                    <a:cubicBezTo>
                      <a:pt x="934058" y="0"/>
                      <a:pt x="968757" y="34698"/>
                      <a:pt x="968757" y="77500"/>
                    </a:cubicBezTo>
                    <a:lnTo>
                      <a:pt x="968757" y="1077827"/>
                    </a:lnTo>
                    <a:close/>
                  </a:path>
                </a:pathLst>
              </a:custGeom>
              <a:solidFill>
                <a:srgbClr val="6CE5E8"/>
              </a:solidFill>
            </p:spPr>
          </p:sp>
          <p:sp>
            <p:nvSpPr>
              <p:cNvPr name="Freeform 57" id="57"/>
              <p:cNvSpPr/>
              <p:nvPr/>
            </p:nvSpPr>
            <p:spPr>
              <a:xfrm>
                <a:off x="8456988" y="6157749"/>
                <a:ext cx="968757" cy="737216"/>
              </a:xfrm>
              <a:custGeom>
                <a:avLst/>
                <a:gdLst/>
                <a:ahLst/>
                <a:cxnLst/>
                <a:rect r="r" b="b" t="t" l="l"/>
                <a:pathLst>
                  <a:path h="737216" w="968757">
                    <a:moveTo>
                      <a:pt x="0" y="737216"/>
                    </a:moveTo>
                    <a:lnTo>
                      <a:pt x="0" y="77501"/>
                    </a:lnTo>
                    <a:cubicBezTo>
                      <a:pt x="0" y="34698"/>
                      <a:pt x="34698" y="0"/>
                      <a:pt x="77500" y="0"/>
                    </a:cubicBezTo>
                    <a:lnTo>
                      <a:pt x="891256" y="0"/>
                    </a:lnTo>
                    <a:cubicBezTo>
                      <a:pt x="934058" y="0"/>
                      <a:pt x="968757" y="34698"/>
                      <a:pt x="968757" y="77501"/>
                    </a:cubicBezTo>
                    <a:lnTo>
                      <a:pt x="968757" y="737216"/>
                    </a:lnTo>
                    <a:close/>
                  </a:path>
                </a:pathLst>
              </a:custGeom>
              <a:solidFill>
                <a:srgbClr val="6CE5E8"/>
              </a:solidFill>
            </p:spPr>
          </p:sp>
        </p:grpSp>
      </p:grpSp>
      <p:pic>
        <p:nvPicPr>
          <p:cNvPr name="Picture 58" id="5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344174" y="1301792"/>
            <a:ext cx="524145" cy="524145"/>
          </a:xfrm>
          <a:prstGeom prst="rect">
            <a:avLst/>
          </a:prstGeom>
        </p:spPr>
      </p:pic>
      <p:pic>
        <p:nvPicPr>
          <p:cNvPr name="Picture 59" id="59"/>
          <p:cNvPicPr>
            <a:picLocks noChangeAspect="true"/>
          </p:cNvPicPr>
          <p:nvPr/>
        </p:nvPicPr>
        <p:blipFill>
          <a:blip r:embed="rId5"/>
          <a:srcRect l="15162" t="0" r="15162" b="0"/>
          <a:stretch>
            <a:fillRect/>
          </a:stretch>
        </p:blipFill>
        <p:spPr>
          <a:xfrm flipH="false" flipV="false" rot="0">
            <a:off x="10417764" y="2272211"/>
            <a:ext cx="931392" cy="580209"/>
          </a:xfrm>
          <a:prstGeom prst="rect">
            <a:avLst/>
          </a:prstGeom>
        </p:spPr>
      </p:pic>
      <p:sp>
        <p:nvSpPr>
          <p:cNvPr name="TextBox 60" id="60"/>
          <p:cNvSpPr txBox="true"/>
          <p:nvPr/>
        </p:nvSpPr>
        <p:spPr>
          <a:xfrm rot="0">
            <a:off x="11464813" y="2041615"/>
            <a:ext cx="3667501" cy="936625"/>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Space Mono Bold"/>
              </a:rPr>
              <a:t>SELENIUM</a:t>
            </a:r>
          </a:p>
        </p:txBody>
      </p:sp>
      <p:sp>
        <p:nvSpPr>
          <p:cNvPr name="TextBox 61" id="61"/>
          <p:cNvSpPr txBox="true"/>
          <p:nvPr/>
        </p:nvSpPr>
        <p:spPr>
          <a:xfrm rot="0">
            <a:off x="10417764" y="3148796"/>
            <a:ext cx="6413127" cy="947248"/>
          </a:xfrm>
          <a:prstGeom prst="rect">
            <a:avLst/>
          </a:prstGeom>
        </p:spPr>
        <p:txBody>
          <a:bodyPr anchor="t" rtlCol="false" tIns="0" lIns="0" bIns="0" rIns="0">
            <a:spAutoFit/>
          </a:bodyPr>
          <a:lstStyle/>
          <a:p>
            <a:pPr>
              <a:lnSpc>
                <a:spcPts val="3800"/>
              </a:lnSpc>
              <a:spcBef>
                <a:spcPct val="0"/>
              </a:spcBef>
            </a:pPr>
            <a:r>
              <a:rPr lang="en-US" sz="2714">
                <a:solidFill>
                  <a:srgbClr val="82B8FF"/>
                </a:solidFill>
                <a:latin typeface="Space Mono Bold"/>
              </a:rPr>
              <a:t>STATISTICA UTILIZABILITĂȚII DE CĂTRE CLIENȚI</a:t>
            </a:r>
          </a:p>
        </p:txBody>
      </p:sp>
      <p:sp>
        <p:nvSpPr>
          <p:cNvPr name="TextBox 62" id="62"/>
          <p:cNvSpPr txBox="true"/>
          <p:nvPr/>
        </p:nvSpPr>
        <p:spPr>
          <a:xfrm rot="0">
            <a:off x="10417764" y="4665792"/>
            <a:ext cx="6841536" cy="4499580"/>
          </a:xfrm>
          <a:prstGeom prst="rect">
            <a:avLst/>
          </a:prstGeom>
        </p:spPr>
        <p:txBody>
          <a:bodyPr anchor="t" rtlCol="false" tIns="0" lIns="0" bIns="0" rIns="0">
            <a:spAutoFit/>
          </a:bodyPr>
          <a:lstStyle/>
          <a:p>
            <a:pPr>
              <a:lnSpc>
                <a:spcPts val="7139"/>
              </a:lnSpc>
            </a:pPr>
            <a:r>
              <a:rPr lang="en-US" sz="5099">
                <a:solidFill>
                  <a:srgbClr val="FFFFFF"/>
                </a:solidFill>
                <a:latin typeface="Source Sans Pro"/>
              </a:rPr>
              <a:t>52% dintre clienții Selenium sunt în Statele Unite, 8% în India și 8% în Regatul Unit.</a:t>
            </a:r>
          </a:p>
          <a:p>
            <a:pPr>
              <a:lnSpc>
                <a:spcPts val="713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blip>
          <a:srcRect l="0" t="0" r="0" b="0"/>
          <a:stretch>
            <a:fillRect/>
          </a:stretch>
        </p:blipFill>
        <p:spPr>
          <a:xfrm flipH="false" flipV="false" rot="0">
            <a:off x="12876482" y="-3086100"/>
            <a:ext cx="8229600" cy="8229600"/>
          </a:xfrm>
          <a:prstGeom prst="rect">
            <a:avLst/>
          </a:prstGeom>
        </p:spPr>
      </p:pic>
      <p:pic>
        <p:nvPicPr>
          <p:cNvPr name="Picture 3" id="3"/>
          <p:cNvPicPr>
            <a:picLocks noChangeAspect="true"/>
          </p:cNvPicPr>
          <p:nvPr/>
        </p:nvPicPr>
        <p:blipFill>
          <a:blip r:embed="rId2">
            <a:alphaModFix amt="15000"/>
          </a:blip>
          <a:srcRect l="0" t="0" r="0" b="0"/>
          <a:stretch>
            <a:fillRect/>
          </a:stretch>
        </p:blipFill>
        <p:spPr>
          <a:xfrm flipH="false" flipV="false" rot="0">
            <a:off x="-3086100" y="5143500"/>
            <a:ext cx="8229600" cy="8229600"/>
          </a:xfrm>
          <a:prstGeom prst="rect">
            <a:avLst/>
          </a:prstGeom>
        </p:spPr>
      </p:pic>
      <p:grpSp>
        <p:nvGrpSpPr>
          <p:cNvPr name="Group 4" id="4"/>
          <p:cNvGrpSpPr/>
          <p:nvPr/>
        </p:nvGrpSpPr>
        <p:grpSpPr>
          <a:xfrm rot="0">
            <a:off x="2398152" y="542009"/>
            <a:ext cx="17248095" cy="9202983"/>
            <a:chOff x="0" y="0"/>
            <a:chExt cx="6292152" cy="3357273"/>
          </a:xfrm>
        </p:grpSpPr>
        <p:sp>
          <p:nvSpPr>
            <p:cNvPr name="Freeform 5" id="5"/>
            <p:cNvSpPr/>
            <p:nvPr/>
          </p:nvSpPr>
          <p:spPr>
            <a:xfrm>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974107" y="7441874"/>
            <a:ext cx="297475" cy="297475"/>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259300" y="7367654"/>
            <a:ext cx="1890646" cy="1890646"/>
          </a:xfrm>
          <a:prstGeom prst="rect">
            <a:avLst/>
          </a:prstGeom>
        </p:spPr>
      </p:pic>
      <p:grpSp>
        <p:nvGrpSpPr>
          <p:cNvPr name="Group 8" id="8"/>
          <p:cNvGrpSpPr/>
          <p:nvPr/>
        </p:nvGrpSpPr>
        <p:grpSpPr>
          <a:xfrm rot="0">
            <a:off x="1028700" y="1702777"/>
            <a:ext cx="7113860" cy="7113860"/>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9608"/>
              </a:srgbClr>
            </a:solidFill>
          </p:spPr>
        </p:sp>
      </p:grpSp>
      <p:grpSp>
        <p:nvGrpSpPr>
          <p:cNvPr name="Group 10" id="10"/>
          <p:cNvGrpSpPr>
            <a:grpSpLocks noChangeAspect="true"/>
          </p:cNvGrpSpPr>
          <p:nvPr/>
        </p:nvGrpSpPr>
        <p:grpSpPr>
          <a:xfrm rot="0">
            <a:off x="1337681" y="2011771"/>
            <a:ext cx="6495897" cy="6495871"/>
            <a:chOff x="0" y="0"/>
            <a:chExt cx="6350000" cy="6349975"/>
          </a:xfrm>
        </p:grpSpPr>
        <p:sp>
          <p:nvSpPr>
            <p:cNvPr name="Freeform 11" id="1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4706" r="-15386" t="0" b="0"/>
              </a:stretch>
            </a:blipFill>
          </p:spPr>
        </p:sp>
      </p:grpSp>
      <p:pic>
        <p:nvPicPr>
          <p:cNvPr name="Picture 12" id="12"/>
          <p:cNvPicPr>
            <a:picLocks noChangeAspect="true"/>
          </p:cNvPicPr>
          <p:nvPr/>
        </p:nvPicPr>
        <p:blipFill>
          <a:blip r:embed="rId6"/>
          <a:srcRect l="0" t="294" r="0" b="294"/>
          <a:stretch>
            <a:fillRect/>
          </a:stretch>
        </p:blipFill>
        <p:spPr>
          <a:xfrm flipH="false" flipV="false" rot="0">
            <a:off x="9026097" y="1012108"/>
            <a:ext cx="4090098" cy="1381338"/>
          </a:xfrm>
          <a:prstGeom prst="rect">
            <a:avLst/>
          </a:prstGeom>
        </p:spPr>
      </p:pic>
      <p:sp>
        <p:nvSpPr>
          <p:cNvPr name="TextBox 13" id="13"/>
          <p:cNvSpPr txBox="true"/>
          <p:nvPr/>
        </p:nvSpPr>
        <p:spPr>
          <a:xfrm rot="0">
            <a:off x="9026097" y="2381430"/>
            <a:ext cx="7312713" cy="936625"/>
          </a:xfrm>
          <a:prstGeom prst="rect">
            <a:avLst/>
          </a:prstGeom>
        </p:spPr>
        <p:txBody>
          <a:bodyPr anchor="t" rtlCol="false" tIns="0" lIns="0" bIns="0" rIns="0">
            <a:spAutoFit/>
          </a:bodyPr>
          <a:lstStyle/>
          <a:p>
            <a:pPr>
              <a:lnSpc>
                <a:spcPts val="7699"/>
              </a:lnSpc>
              <a:spcBef>
                <a:spcPct val="0"/>
              </a:spcBef>
            </a:pPr>
            <a:r>
              <a:rPr lang="en-US" sz="5499">
                <a:solidFill>
                  <a:srgbClr val="82B8FF"/>
                </a:solidFill>
                <a:latin typeface="Space Mono Bold"/>
              </a:rPr>
              <a:t>FUNCȚIONALITĂȚI</a:t>
            </a:r>
            <a:r>
              <a:rPr lang="en-US" sz="5499">
                <a:solidFill>
                  <a:srgbClr val="82B8FF"/>
                </a:solidFill>
                <a:latin typeface="Space Mono Bold"/>
              </a:rPr>
              <a:t> </a:t>
            </a:r>
          </a:p>
        </p:txBody>
      </p:sp>
      <p:sp>
        <p:nvSpPr>
          <p:cNvPr name="TextBox 14" id="14"/>
          <p:cNvSpPr txBox="true"/>
          <p:nvPr/>
        </p:nvSpPr>
        <p:spPr>
          <a:xfrm rot="0">
            <a:off x="9144000" y="3633190"/>
            <a:ext cx="7652193" cy="4942639"/>
          </a:xfrm>
          <a:prstGeom prst="rect">
            <a:avLst/>
          </a:prstGeom>
        </p:spPr>
        <p:txBody>
          <a:bodyPr anchor="t" rtlCol="false" tIns="0" lIns="0" bIns="0" rIns="0">
            <a:spAutoFit/>
          </a:bodyPr>
          <a:lstStyle/>
          <a:p>
            <a:pPr>
              <a:lnSpc>
                <a:spcPts val="3250"/>
              </a:lnSpc>
              <a:spcBef>
                <a:spcPct val="0"/>
              </a:spcBef>
            </a:pPr>
            <a:r>
              <a:rPr lang="en-US" sz="2321">
                <a:solidFill>
                  <a:srgbClr val="FFFFFF"/>
                </a:solidFill>
                <a:latin typeface="Source Sans Pro"/>
              </a:rPr>
              <a:t>Este o unealtă de testare a performanței aplicațiilor web care permite simularea traficului de utilizatori și măsurarea timpilor de răspuns ai aplicației. JMeter suportă diferite protocoale de comunicare, inclusiv HTTP, HTTPS, JDBC, LDAP, JMS și altele. JMeter permite crearea de scenarii de testare care pot fi folosite pentru a testa performanța și scalabilitatea aplicației, inclusiv numărul de solicitări procesate, timpul de răspuns al serverului, utilizarea resurselor, eroarea de răspuns și multe altele. JMeter poate fi integrat cu alte instrumente de testare și de automatizare a construirii și livrării (CI/CD), cum ar fi Jenkins, Docker, Kubernetes etc.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blip>
          <a:srcRect l="0" t="0" r="0" b="0"/>
          <a:stretch>
            <a:fillRect/>
          </a:stretch>
        </p:blipFill>
        <p:spPr>
          <a:xfrm flipH="false" flipV="false" rot="0">
            <a:off x="12876482" y="-3086100"/>
            <a:ext cx="8229600" cy="8229600"/>
          </a:xfrm>
          <a:prstGeom prst="rect">
            <a:avLst/>
          </a:prstGeom>
        </p:spPr>
      </p:pic>
      <p:pic>
        <p:nvPicPr>
          <p:cNvPr name="Picture 3" id="3"/>
          <p:cNvPicPr>
            <a:picLocks noChangeAspect="true"/>
          </p:cNvPicPr>
          <p:nvPr/>
        </p:nvPicPr>
        <p:blipFill>
          <a:blip r:embed="rId2">
            <a:alphaModFix amt="15000"/>
          </a:blip>
          <a:srcRect l="0" t="0" r="0" b="0"/>
          <a:stretch>
            <a:fillRect/>
          </a:stretch>
        </p:blipFill>
        <p:spPr>
          <a:xfrm flipH="false" flipV="false" rot="0">
            <a:off x="-3086100" y="5143500"/>
            <a:ext cx="8229600" cy="8229600"/>
          </a:xfrm>
          <a:prstGeom prst="rect">
            <a:avLst/>
          </a:prstGeom>
        </p:spPr>
      </p:pic>
      <p:grpSp>
        <p:nvGrpSpPr>
          <p:cNvPr name="Group 4" id="4"/>
          <p:cNvGrpSpPr/>
          <p:nvPr/>
        </p:nvGrpSpPr>
        <p:grpSpPr>
          <a:xfrm rot="0">
            <a:off x="519952" y="542009"/>
            <a:ext cx="17248095" cy="9202983"/>
            <a:chOff x="0" y="0"/>
            <a:chExt cx="6292152" cy="3357273"/>
          </a:xfrm>
        </p:grpSpPr>
        <p:sp>
          <p:nvSpPr>
            <p:cNvPr name="Freeform 5" id="5"/>
            <p:cNvSpPr/>
            <p:nvPr/>
          </p:nvSpPr>
          <p:spPr>
            <a:xfrm>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259300" y="7367654"/>
            <a:ext cx="1890646" cy="1890646"/>
          </a:xfrm>
          <a:prstGeom prst="rect">
            <a:avLst/>
          </a:prstGeom>
        </p:spPr>
      </p:pic>
      <p:grpSp>
        <p:nvGrpSpPr>
          <p:cNvPr name="Group 7" id="7"/>
          <p:cNvGrpSpPr/>
          <p:nvPr/>
        </p:nvGrpSpPr>
        <p:grpSpPr>
          <a:xfrm rot="0">
            <a:off x="13136662" y="1028700"/>
            <a:ext cx="3598545" cy="3598545"/>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9608"/>
              </a:srgbClr>
            </a:solidFill>
          </p:spPr>
        </p:sp>
      </p:grpSp>
      <p:grpSp>
        <p:nvGrpSpPr>
          <p:cNvPr name="Group 9" id="9"/>
          <p:cNvGrpSpPr>
            <a:grpSpLocks noChangeAspect="true"/>
          </p:cNvGrpSpPr>
          <p:nvPr/>
        </p:nvGrpSpPr>
        <p:grpSpPr>
          <a:xfrm rot="0">
            <a:off x="13292960" y="1185005"/>
            <a:ext cx="3285948" cy="3285935"/>
            <a:chOff x="0" y="0"/>
            <a:chExt cx="6350000" cy="6349975"/>
          </a:xfrm>
        </p:grpSpPr>
        <p:sp>
          <p:nvSpPr>
            <p:cNvPr name="Freeform 10" id="10"/>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8888" r="-38888" t="0" b="0"/>
              </a:stretch>
            </a:blipFill>
          </p:spPr>
        </p:sp>
      </p:grpSp>
      <p:grpSp>
        <p:nvGrpSpPr>
          <p:cNvPr name="Group 11" id="11"/>
          <p:cNvGrpSpPr/>
          <p:nvPr/>
        </p:nvGrpSpPr>
        <p:grpSpPr>
          <a:xfrm rot="0">
            <a:off x="9144000" y="1028700"/>
            <a:ext cx="3598545" cy="3598545"/>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9608"/>
              </a:srgbClr>
            </a:solidFill>
          </p:spPr>
        </p:sp>
      </p:grpSp>
      <p:grpSp>
        <p:nvGrpSpPr>
          <p:cNvPr name="Group 13" id="13"/>
          <p:cNvGrpSpPr>
            <a:grpSpLocks noChangeAspect="true"/>
          </p:cNvGrpSpPr>
          <p:nvPr/>
        </p:nvGrpSpPr>
        <p:grpSpPr>
          <a:xfrm rot="0">
            <a:off x="9300298" y="1185005"/>
            <a:ext cx="3285948" cy="3285935"/>
            <a:chOff x="0" y="0"/>
            <a:chExt cx="6350000" cy="6349975"/>
          </a:xfrm>
        </p:grpSpPr>
        <p:sp>
          <p:nvSpPr>
            <p:cNvPr name="Freeform 14" id="1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38888" r="-38888" t="0" b="0"/>
              </a:stretch>
            </a:blipFill>
          </p:spPr>
        </p:sp>
      </p:grpSp>
      <p:grpSp>
        <p:nvGrpSpPr>
          <p:cNvPr name="Group 15" id="15"/>
          <p:cNvGrpSpPr/>
          <p:nvPr/>
        </p:nvGrpSpPr>
        <p:grpSpPr>
          <a:xfrm rot="0">
            <a:off x="13136662" y="5033953"/>
            <a:ext cx="3598545" cy="3598545"/>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9608"/>
              </a:srgbClr>
            </a:solidFill>
          </p:spPr>
        </p:sp>
      </p:grpSp>
      <p:grpSp>
        <p:nvGrpSpPr>
          <p:cNvPr name="Group 17" id="17"/>
          <p:cNvGrpSpPr>
            <a:grpSpLocks noChangeAspect="true"/>
          </p:cNvGrpSpPr>
          <p:nvPr/>
        </p:nvGrpSpPr>
        <p:grpSpPr>
          <a:xfrm rot="0">
            <a:off x="13292960" y="5190258"/>
            <a:ext cx="3285948" cy="3285935"/>
            <a:chOff x="0" y="0"/>
            <a:chExt cx="6350000" cy="6349975"/>
          </a:xfrm>
        </p:grpSpPr>
        <p:sp>
          <p:nvSpPr>
            <p:cNvPr name="Freeform 18" id="18"/>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38888" r="-38888" t="0" b="0"/>
              </a:stretch>
            </a:blipFill>
          </p:spPr>
        </p:sp>
      </p:grpSp>
      <p:grpSp>
        <p:nvGrpSpPr>
          <p:cNvPr name="Group 19" id="19"/>
          <p:cNvGrpSpPr/>
          <p:nvPr/>
        </p:nvGrpSpPr>
        <p:grpSpPr>
          <a:xfrm rot="0">
            <a:off x="9144000" y="5033953"/>
            <a:ext cx="3598545" cy="3598545"/>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9608"/>
              </a:srgbClr>
            </a:solidFill>
          </p:spPr>
        </p:sp>
      </p:grpSp>
      <p:grpSp>
        <p:nvGrpSpPr>
          <p:cNvPr name="Group 21" id="21"/>
          <p:cNvGrpSpPr>
            <a:grpSpLocks noChangeAspect="true"/>
          </p:cNvGrpSpPr>
          <p:nvPr/>
        </p:nvGrpSpPr>
        <p:grpSpPr>
          <a:xfrm rot="0">
            <a:off x="9300298" y="5190258"/>
            <a:ext cx="3285948" cy="3285935"/>
            <a:chOff x="0" y="0"/>
            <a:chExt cx="6350000" cy="6349975"/>
          </a:xfrm>
        </p:grpSpPr>
        <p:sp>
          <p:nvSpPr>
            <p:cNvPr name="Freeform 22" id="22"/>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44255" r="-33521" t="0" b="0"/>
              </a:stretch>
            </a:blipFill>
          </p:spPr>
        </p:sp>
      </p:grpSp>
      <p:pic>
        <p:nvPicPr>
          <p:cNvPr name="Picture 23" id="2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612713" y="1325581"/>
            <a:ext cx="263769" cy="263769"/>
          </a:xfrm>
          <a:prstGeom prst="rect">
            <a:avLst/>
          </a:prstGeom>
        </p:spPr>
      </p:pic>
      <p:pic>
        <p:nvPicPr>
          <p:cNvPr name="Picture 24" id="24"/>
          <p:cNvPicPr>
            <a:picLocks noChangeAspect="true"/>
          </p:cNvPicPr>
          <p:nvPr/>
        </p:nvPicPr>
        <p:blipFill>
          <a:blip r:embed="rId9"/>
          <a:srcRect l="0" t="0" r="0" b="0"/>
          <a:stretch>
            <a:fillRect/>
          </a:stretch>
        </p:blipFill>
        <p:spPr>
          <a:xfrm flipH="false" flipV="false" rot="0">
            <a:off x="1871743" y="1395060"/>
            <a:ext cx="4065971" cy="1381338"/>
          </a:xfrm>
          <a:prstGeom prst="rect">
            <a:avLst/>
          </a:prstGeom>
        </p:spPr>
      </p:pic>
      <p:sp>
        <p:nvSpPr>
          <p:cNvPr name="TextBox 25" id="25"/>
          <p:cNvSpPr txBox="true"/>
          <p:nvPr/>
        </p:nvSpPr>
        <p:spPr>
          <a:xfrm rot="0">
            <a:off x="1838344" y="3011606"/>
            <a:ext cx="6600806" cy="936625"/>
          </a:xfrm>
          <a:prstGeom prst="rect">
            <a:avLst/>
          </a:prstGeom>
        </p:spPr>
        <p:txBody>
          <a:bodyPr anchor="t" rtlCol="false" tIns="0" lIns="0" bIns="0" rIns="0">
            <a:spAutoFit/>
          </a:bodyPr>
          <a:lstStyle/>
          <a:p>
            <a:pPr>
              <a:lnSpc>
                <a:spcPts val="7699"/>
              </a:lnSpc>
              <a:spcBef>
                <a:spcPct val="0"/>
              </a:spcBef>
            </a:pPr>
            <a:r>
              <a:rPr lang="en-US" sz="5499">
                <a:solidFill>
                  <a:srgbClr val="82B8FF"/>
                </a:solidFill>
                <a:latin typeface="Space Mono Bold"/>
              </a:rPr>
              <a:t>UTILITATEA</a:t>
            </a:r>
          </a:p>
        </p:txBody>
      </p:sp>
      <p:sp>
        <p:nvSpPr>
          <p:cNvPr name="TextBox 26" id="26"/>
          <p:cNvSpPr txBox="true"/>
          <p:nvPr/>
        </p:nvSpPr>
        <p:spPr>
          <a:xfrm rot="0">
            <a:off x="1698161" y="4233982"/>
            <a:ext cx="6740989" cy="4398516"/>
          </a:xfrm>
          <a:prstGeom prst="rect">
            <a:avLst/>
          </a:prstGeom>
        </p:spPr>
        <p:txBody>
          <a:bodyPr anchor="t" rtlCol="false" tIns="0" lIns="0" bIns="0" rIns="0">
            <a:spAutoFit/>
          </a:bodyPr>
          <a:lstStyle/>
          <a:p>
            <a:pPr>
              <a:lnSpc>
                <a:spcPts val="4350"/>
              </a:lnSpc>
              <a:spcBef>
                <a:spcPct val="0"/>
              </a:spcBef>
            </a:pPr>
            <a:r>
              <a:rPr lang="en-US" sz="3107">
                <a:solidFill>
                  <a:srgbClr val="FFFFFF"/>
                </a:solidFill>
                <a:latin typeface="Source Sans Pro"/>
              </a:rPr>
              <a:t>JMeter este util pentru testarea performanței aplicațiilor web. Aceasta ajută la identificarea și eliminarea bottleneck-urilor și problemelor de performanță, crește capacitatea aplicației de a gestiona un volum mare de trafic și asigură o experiență de utilizare satisfăcătoare pentru utilizatori.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blip>
          <a:srcRect l="0" t="0" r="0" b="0"/>
          <a:stretch>
            <a:fillRect/>
          </a:stretch>
        </p:blipFill>
        <p:spPr>
          <a:xfrm flipH="false" flipV="false" rot="0">
            <a:off x="12876482" y="-3086100"/>
            <a:ext cx="8229600" cy="8229600"/>
          </a:xfrm>
          <a:prstGeom prst="rect">
            <a:avLst/>
          </a:prstGeom>
        </p:spPr>
      </p:pic>
      <p:pic>
        <p:nvPicPr>
          <p:cNvPr name="Picture 3" id="3"/>
          <p:cNvPicPr>
            <a:picLocks noChangeAspect="true"/>
          </p:cNvPicPr>
          <p:nvPr/>
        </p:nvPicPr>
        <p:blipFill>
          <a:blip r:embed="rId2">
            <a:alphaModFix amt="15000"/>
          </a:blip>
          <a:srcRect l="0" t="0" r="0" b="0"/>
          <a:stretch>
            <a:fillRect/>
          </a:stretch>
        </p:blipFill>
        <p:spPr>
          <a:xfrm flipH="false" flipV="false" rot="0">
            <a:off x="-3086100" y="5143500"/>
            <a:ext cx="8229600" cy="8229600"/>
          </a:xfrm>
          <a:prstGeom prst="rect">
            <a:avLst/>
          </a:prstGeom>
        </p:spPr>
      </p:pic>
      <p:grpSp>
        <p:nvGrpSpPr>
          <p:cNvPr name="Group 4" id="4"/>
          <p:cNvGrpSpPr/>
          <p:nvPr/>
        </p:nvGrpSpPr>
        <p:grpSpPr>
          <a:xfrm rot="0">
            <a:off x="519952" y="542009"/>
            <a:ext cx="17248095" cy="9202983"/>
            <a:chOff x="0" y="0"/>
            <a:chExt cx="6292152" cy="3357273"/>
          </a:xfrm>
        </p:grpSpPr>
        <p:sp>
          <p:nvSpPr>
            <p:cNvPr name="Freeform 5" id="5"/>
            <p:cNvSpPr/>
            <p:nvPr/>
          </p:nvSpPr>
          <p:spPr>
            <a:xfrm>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259300" y="7367654"/>
            <a:ext cx="1890646" cy="1890646"/>
          </a:xfrm>
          <a:prstGeom prst="rect">
            <a:avLst/>
          </a:prstGeom>
        </p:spPr>
      </p:pic>
      <p:grpSp>
        <p:nvGrpSpPr>
          <p:cNvPr name="Group 7" id="7"/>
          <p:cNvGrpSpPr/>
          <p:nvPr/>
        </p:nvGrpSpPr>
        <p:grpSpPr>
          <a:xfrm rot="0">
            <a:off x="1244443" y="2562316"/>
            <a:ext cx="7941322" cy="6932968"/>
            <a:chOff x="0" y="0"/>
            <a:chExt cx="10588429" cy="9243957"/>
          </a:xfrm>
        </p:grpSpPr>
        <p:sp>
          <p:nvSpPr>
            <p:cNvPr name="TextBox 8" id="8"/>
            <p:cNvSpPr txBox="true"/>
            <p:nvPr/>
          </p:nvSpPr>
          <p:spPr>
            <a:xfrm rot="-2700000">
              <a:off x="88922" y="7901993"/>
              <a:ext cx="1915583"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United States</a:t>
              </a:r>
            </a:p>
          </p:txBody>
        </p:sp>
        <p:sp>
          <p:nvSpPr>
            <p:cNvPr name="TextBox 9" id="9"/>
            <p:cNvSpPr txBox="true"/>
            <p:nvPr/>
          </p:nvSpPr>
          <p:spPr>
            <a:xfrm rot="-2700000">
              <a:off x="2063021" y="7477975"/>
              <a:ext cx="716280"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India</a:t>
              </a:r>
            </a:p>
          </p:txBody>
        </p:sp>
        <p:sp>
          <p:nvSpPr>
            <p:cNvPr name="TextBox 10" id="10"/>
            <p:cNvSpPr txBox="true"/>
            <p:nvPr/>
          </p:nvSpPr>
          <p:spPr>
            <a:xfrm rot="-2700000">
              <a:off x="1650846" y="8042384"/>
              <a:ext cx="2312670"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United Kingdom</a:t>
              </a:r>
            </a:p>
          </p:txBody>
        </p:sp>
        <p:sp>
          <p:nvSpPr>
            <p:cNvPr name="TextBox 11" id="11"/>
            <p:cNvSpPr txBox="true"/>
            <p:nvPr/>
          </p:nvSpPr>
          <p:spPr>
            <a:xfrm rot="-2700000">
              <a:off x="3654755" y="7606019"/>
              <a:ext cx="1078442"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Canada</a:t>
              </a:r>
            </a:p>
          </p:txBody>
        </p:sp>
        <p:sp>
          <p:nvSpPr>
            <p:cNvPr name="TextBox 12" id="12"/>
            <p:cNvSpPr txBox="true"/>
            <p:nvPr/>
          </p:nvSpPr>
          <p:spPr>
            <a:xfrm rot="-2700000">
              <a:off x="4703649" y="7565233"/>
              <a:ext cx="963083"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France</a:t>
              </a:r>
            </a:p>
          </p:txBody>
        </p:sp>
        <p:sp>
          <p:nvSpPr>
            <p:cNvPr name="TextBox 13" id="13"/>
            <p:cNvSpPr txBox="true"/>
            <p:nvPr/>
          </p:nvSpPr>
          <p:spPr>
            <a:xfrm rot="-2700000">
              <a:off x="5792470" y="7507910"/>
              <a:ext cx="800947"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Brazil</a:t>
              </a:r>
            </a:p>
          </p:txBody>
        </p:sp>
        <p:sp>
          <p:nvSpPr>
            <p:cNvPr name="TextBox 14" id="14"/>
            <p:cNvSpPr txBox="true"/>
            <p:nvPr/>
          </p:nvSpPr>
          <p:spPr>
            <a:xfrm rot="-2700000">
              <a:off x="6356991" y="7667758"/>
              <a:ext cx="1253067"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Australia</a:t>
              </a:r>
            </a:p>
          </p:txBody>
        </p:sp>
        <p:sp>
          <p:nvSpPr>
            <p:cNvPr name="TextBox 15" id="15"/>
            <p:cNvSpPr txBox="true"/>
            <p:nvPr/>
          </p:nvSpPr>
          <p:spPr>
            <a:xfrm rot="-2700000">
              <a:off x="7276707" y="7680480"/>
              <a:ext cx="1289050"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Germany</a:t>
              </a:r>
            </a:p>
          </p:txBody>
        </p:sp>
        <p:sp>
          <p:nvSpPr>
            <p:cNvPr name="TextBox 16" id="16"/>
            <p:cNvSpPr txBox="true"/>
            <p:nvPr/>
          </p:nvSpPr>
          <p:spPr>
            <a:xfrm rot="-2700000">
              <a:off x="8637796" y="7510379"/>
              <a:ext cx="807932"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Spain</a:t>
              </a:r>
            </a:p>
          </p:txBody>
        </p:sp>
        <p:sp>
          <p:nvSpPr>
            <p:cNvPr name="TextBox 17" id="17"/>
            <p:cNvSpPr txBox="true"/>
            <p:nvPr/>
          </p:nvSpPr>
          <p:spPr>
            <a:xfrm rot="-2700000">
              <a:off x="8789850" y="7841077"/>
              <a:ext cx="1743287" cy="449792"/>
            </a:xfrm>
            <a:prstGeom prst="rect">
              <a:avLst/>
            </a:prstGeom>
          </p:spPr>
          <p:txBody>
            <a:bodyPr anchor="t" rtlCol="false" tIns="0" lIns="0" bIns="0" rIns="0">
              <a:spAutoFit/>
            </a:bodyPr>
            <a:lstStyle/>
            <a:p>
              <a:pPr algn="ctr">
                <a:lnSpc>
                  <a:spcPts val="2800"/>
                </a:lnSpc>
              </a:pPr>
              <a:r>
                <a:rPr lang="en-US" sz="2000">
                  <a:solidFill>
                    <a:srgbClr val="FFFFFF"/>
                  </a:solidFill>
                  <a:latin typeface="Source Sans Pro"/>
                </a:rPr>
                <a:t>Netherlands</a:t>
              </a:r>
            </a:p>
          </p:txBody>
        </p:sp>
        <p:grpSp>
          <p:nvGrpSpPr>
            <p:cNvPr name="Group 18" id="18"/>
            <p:cNvGrpSpPr>
              <a:grpSpLocks noChangeAspect="true"/>
            </p:cNvGrpSpPr>
            <p:nvPr/>
          </p:nvGrpSpPr>
          <p:grpSpPr>
            <a:xfrm rot="0">
              <a:off x="1162685" y="201083"/>
              <a:ext cx="9425745" cy="6894966"/>
              <a:chOff x="0" y="0"/>
              <a:chExt cx="9425745" cy="6894966"/>
            </a:xfrm>
          </p:grpSpPr>
          <p:sp>
            <p:nvSpPr>
              <p:cNvPr name="Freeform 19" id="19"/>
              <p:cNvSpPr/>
              <p:nvPr/>
            </p:nvSpPr>
            <p:spPr>
              <a:xfrm>
                <a:off x="0" y="-6350"/>
                <a:ext cx="9425745" cy="12700"/>
              </a:xfrm>
              <a:custGeom>
                <a:avLst/>
                <a:gdLst/>
                <a:ahLst/>
                <a:cxnLst/>
                <a:rect r="r" b="b" t="t" l="l"/>
                <a:pathLst>
                  <a:path h="12700" w="9425745">
                    <a:moveTo>
                      <a:pt x="0" y="0"/>
                    </a:moveTo>
                    <a:lnTo>
                      <a:pt x="9425745" y="0"/>
                    </a:lnTo>
                    <a:lnTo>
                      <a:pt x="9425745" y="12700"/>
                    </a:lnTo>
                    <a:lnTo>
                      <a:pt x="0" y="12700"/>
                    </a:lnTo>
                    <a:close/>
                  </a:path>
                </a:pathLst>
              </a:custGeom>
              <a:solidFill>
                <a:srgbClr val="FFFFFF">
                  <a:alpha val="24706"/>
                </a:srgbClr>
              </a:solidFill>
            </p:spPr>
          </p:sp>
          <p:sp>
            <p:nvSpPr>
              <p:cNvPr name="Freeform 20" id="20"/>
              <p:cNvSpPr/>
              <p:nvPr/>
            </p:nvSpPr>
            <p:spPr>
              <a:xfrm>
                <a:off x="0" y="2291972"/>
                <a:ext cx="9425745" cy="12700"/>
              </a:xfrm>
              <a:custGeom>
                <a:avLst/>
                <a:gdLst/>
                <a:ahLst/>
                <a:cxnLst/>
                <a:rect r="r" b="b" t="t" l="l"/>
                <a:pathLst>
                  <a:path h="12700" w="9425745">
                    <a:moveTo>
                      <a:pt x="0" y="0"/>
                    </a:moveTo>
                    <a:lnTo>
                      <a:pt x="9425745" y="0"/>
                    </a:lnTo>
                    <a:lnTo>
                      <a:pt x="9425745" y="12700"/>
                    </a:lnTo>
                    <a:lnTo>
                      <a:pt x="0" y="12700"/>
                    </a:lnTo>
                    <a:close/>
                  </a:path>
                </a:pathLst>
              </a:custGeom>
              <a:solidFill>
                <a:srgbClr val="FFFFFF">
                  <a:alpha val="24706"/>
                </a:srgbClr>
              </a:solidFill>
            </p:spPr>
          </p:sp>
          <p:sp>
            <p:nvSpPr>
              <p:cNvPr name="Freeform 21" id="21"/>
              <p:cNvSpPr/>
              <p:nvPr/>
            </p:nvSpPr>
            <p:spPr>
              <a:xfrm>
                <a:off x="0" y="4590294"/>
                <a:ext cx="9425745" cy="12700"/>
              </a:xfrm>
              <a:custGeom>
                <a:avLst/>
                <a:gdLst/>
                <a:ahLst/>
                <a:cxnLst/>
                <a:rect r="r" b="b" t="t" l="l"/>
                <a:pathLst>
                  <a:path h="12700" w="9425745">
                    <a:moveTo>
                      <a:pt x="0" y="0"/>
                    </a:moveTo>
                    <a:lnTo>
                      <a:pt x="9425745" y="0"/>
                    </a:lnTo>
                    <a:lnTo>
                      <a:pt x="9425745" y="12700"/>
                    </a:lnTo>
                    <a:lnTo>
                      <a:pt x="0" y="12700"/>
                    </a:lnTo>
                    <a:close/>
                  </a:path>
                </a:pathLst>
              </a:custGeom>
              <a:solidFill>
                <a:srgbClr val="FFFFFF">
                  <a:alpha val="24706"/>
                </a:srgbClr>
              </a:solidFill>
            </p:spPr>
          </p:sp>
          <p:sp>
            <p:nvSpPr>
              <p:cNvPr name="Freeform 22" id="22"/>
              <p:cNvSpPr/>
              <p:nvPr/>
            </p:nvSpPr>
            <p:spPr>
              <a:xfrm>
                <a:off x="0" y="6888615"/>
                <a:ext cx="9425745" cy="12700"/>
              </a:xfrm>
              <a:custGeom>
                <a:avLst/>
                <a:gdLst/>
                <a:ahLst/>
                <a:cxnLst/>
                <a:rect r="r" b="b" t="t" l="l"/>
                <a:pathLst>
                  <a:path h="12700" w="9425745">
                    <a:moveTo>
                      <a:pt x="0" y="0"/>
                    </a:moveTo>
                    <a:lnTo>
                      <a:pt x="9425745" y="0"/>
                    </a:lnTo>
                    <a:lnTo>
                      <a:pt x="9425745" y="12700"/>
                    </a:lnTo>
                    <a:lnTo>
                      <a:pt x="0" y="12700"/>
                    </a:lnTo>
                    <a:close/>
                  </a:path>
                </a:pathLst>
              </a:custGeom>
              <a:solidFill>
                <a:srgbClr val="FFFFFF">
                  <a:alpha val="60000"/>
                </a:srgbClr>
              </a:solidFill>
            </p:spPr>
          </p:sp>
        </p:grpSp>
        <p:sp>
          <p:nvSpPr>
            <p:cNvPr name="TextBox 23" id="23"/>
            <p:cNvSpPr txBox="true"/>
            <p:nvPr/>
          </p:nvSpPr>
          <p:spPr>
            <a:xfrm rot="0">
              <a:off x="0" y="-47625"/>
              <a:ext cx="993352" cy="449792"/>
            </a:xfrm>
            <a:prstGeom prst="rect">
              <a:avLst/>
            </a:prstGeom>
          </p:spPr>
          <p:txBody>
            <a:bodyPr anchor="t" rtlCol="false" tIns="0" lIns="0" bIns="0" rIns="0">
              <a:spAutoFit/>
            </a:bodyPr>
            <a:lstStyle/>
            <a:p>
              <a:pPr algn="r">
                <a:lnSpc>
                  <a:spcPts val="2800"/>
                </a:lnSpc>
              </a:pPr>
              <a:r>
                <a:rPr lang="en-US" sz="2000">
                  <a:solidFill>
                    <a:srgbClr val="FFFFFF"/>
                  </a:solidFill>
                  <a:latin typeface="Source Sans Pro"/>
                </a:rPr>
                <a:t>15,000 </a:t>
              </a:r>
            </a:p>
          </p:txBody>
        </p:sp>
        <p:sp>
          <p:nvSpPr>
            <p:cNvPr name="TextBox 24" id="24"/>
            <p:cNvSpPr txBox="true"/>
            <p:nvPr/>
          </p:nvSpPr>
          <p:spPr>
            <a:xfrm rot="0">
              <a:off x="0" y="2250697"/>
              <a:ext cx="993352" cy="449792"/>
            </a:xfrm>
            <a:prstGeom prst="rect">
              <a:avLst/>
            </a:prstGeom>
          </p:spPr>
          <p:txBody>
            <a:bodyPr anchor="t" rtlCol="false" tIns="0" lIns="0" bIns="0" rIns="0">
              <a:spAutoFit/>
            </a:bodyPr>
            <a:lstStyle/>
            <a:p>
              <a:pPr algn="r">
                <a:lnSpc>
                  <a:spcPts val="2800"/>
                </a:lnSpc>
              </a:pPr>
              <a:r>
                <a:rPr lang="en-US" sz="2000">
                  <a:solidFill>
                    <a:srgbClr val="FFFFFF"/>
                  </a:solidFill>
                  <a:latin typeface="Source Sans Pro"/>
                </a:rPr>
                <a:t>10,000 </a:t>
              </a:r>
            </a:p>
          </p:txBody>
        </p:sp>
        <p:sp>
          <p:nvSpPr>
            <p:cNvPr name="TextBox 25" id="25"/>
            <p:cNvSpPr txBox="true"/>
            <p:nvPr/>
          </p:nvSpPr>
          <p:spPr>
            <a:xfrm rot="0">
              <a:off x="168275" y="4549019"/>
              <a:ext cx="825077" cy="449792"/>
            </a:xfrm>
            <a:prstGeom prst="rect">
              <a:avLst/>
            </a:prstGeom>
          </p:spPr>
          <p:txBody>
            <a:bodyPr anchor="t" rtlCol="false" tIns="0" lIns="0" bIns="0" rIns="0">
              <a:spAutoFit/>
            </a:bodyPr>
            <a:lstStyle/>
            <a:p>
              <a:pPr algn="r">
                <a:lnSpc>
                  <a:spcPts val="2800"/>
                </a:lnSpc>
              </a:pPr>
              <a:r>
                <a:rPr lang="en-US" sz="2000">
                  <a:solidFill>
                    <a:srgbClr val="FFFFFF"/>
                  </a:solidFill>
                  <a:latin typeface="Source Sans Pro"/>
                </a:rPr>
                <a:t>5,000 </a:t>
              </a:r>
            </a:p>
          </p:txBody>
        </p:sp>
        <p:sp>
          <p:nvSpPr>
            <p:cNvPr name="TextBox 26" id="26"/>
            <p:cNvSpPr txBox="true"/>
            <p:nvPr/>
          </p:nvSpPr>
          <p:spPr>
            <a:xfrm rot="0">
              <a:off x="757343" y="6847341"/>
              <a:ext cx="236008" cy="449792"/>
            </a:xfrm>
            <a:prstGeom prst="rect">
              <a:avLst/>
            </a:prstGeom>
          </p:spPr>
          <p:txBody>
            <a:bodyPr anchor="t" rtlCol="false" tIns="0" lIns="0" bIns="0" rIns="0">
              <a:spAutoFit/>
            </a:bodyPr>
            <a:lstStyle/>
            <a:p>
              <a:pPr algn="r">
                <a:lnSpc>
                  <a:spcPts val="2800"/>
                </a:lnSpc>
              </a:pPr>
              <a:r>
                <a:rPr lang="en-US" sz="2000">
                  <a:solidFill>
                    <a:srgbClr val="FFFFFF"/>
                  </a:solidFill>
                  <a:latin typeface="Source Sans Pro"/>
                </a:rPr>
                <a:t>0 </a:t>
              </a:r>
            </a:p>
          </p:txBody>
        </p:sp>
        <p:grpSp>
          <p:nvGrpSpPr>
            <p:cNvPr name="Group 27" id="27"/>
            <p:cNvGrpSpPr>
              <a:grpSpLocks noChangeAspect="true"/>
            </p:cNvGrpSpPr>
            <p:nvPr/>
          </p:nvGrpSpPr>
          <p:grpSpPr>
            <a:xfrm rot="0">
              <a:off x="1162685" y="1166464"/>
              <a:ext cx="9425745" cy="5929585"/>
              <a:chOff x="0" y="965380"/>
              <a:chExt cx="9425745" cy="5929585"/>
            </a:xfrm>
          </p:grpSpPr>
          <p:sp>
            <p:nvSpPr>
              <p:cNvPr name="Freeform 28" id="28"/>
              <p:cNvSpPr/>
              <p:nvPr/>
            </p:nvSpPr>
            <p:spPr>
              <a:xfrm>
                <a:off x="0" y="965381"/>
                <a:ext cx="871881" cy="5929585"/>
              </a:xfrm>
              <a:custGeom>
                <a:avLst/>
                <a:gdLst/>
                <a:ahLst/>
                <a:cxnLst/>
                <a:rect r="r" b="b" t="t" l="l"/>
                <a:pathLst>
                  <a:path h="5929585" w="871881">
                    <a:moveTo>
                      <a:pt x="0" y="5929584"/>
                    </a:moveTo>
                    <a:lnTo>
                      <a:pt x="0" y="69750"/>
                    </a:lnTo>
                    <a:lnTo>
                      <a:pt x="0" y="69750"/>
                    </a:lnTo>
                    <a:cubicBezTo>
                      <a:pt x="0" y="31228"/>
                      <a:pt x="31228" y="0"/>
                      <a:pt x="69751" y="0"/>
                    </a:cubicBezTo>
                    <a:lnTo>
                      <a:pt x="802131" y="0"/>
                    </a:lnTo>
                    <a:cubicBezTo>
                      <a:pt x="820630" y="0"/>
                      <a:pt x="838371" y="7348"/>
                      <a:pt x="851452" y="20429"/>
                    </a:cubicBezTo>
                    <a:cubicBezTo>
                      <a:pt x="864533" y="33510"/>
                      <a:pt x="871881" y="51251"/>
                      <a:pt x="871881" y="69750"/>
                    </a:cubicBezTo>
                    <a:lnTo>
                      <a:pt x="871881" y="5929584"/>
                    </a:lnTo>
                    <a:close/>
                  </a:path>
                </a:pathLst>
              </a:custGeom>
              <a:solidFill>
                <a:srgbClr val="2D8BBA"/>
              </a:solidFill>
            </p:spPr>
          </p:sp>
          <p:sp>
            <p:nvSpPr>
              <p:cNvPr name="Freeform 29" id="29"/>
              <p:cNvSpPr/>
              <p:nvPr/>
            </p:nvSpPr>
            <p:spPr>
              <a:xfrm>
                <a:off x="950429" y="5900797"/>
                <a:ext cx="871881" cy="994168"/>
              </a:xfrm>
              <a:custGeom>
                <a:avLst/>
                <a:gdLst/>
                <a:ahLst/>
                <a:cxnLst/>
                <a:rect r="r" b="b" t="t" l="l"/>
                <a:pathLst>
                  <a:path h="994168" w="871881">
                    <a:moveTo>
                      <a:pt x="0" y="994168"/>
                    </a:moveTo>
                    <a:lnTo>
                      <a:pt x="0" y="69750"/>
                    </a:lnTo>
                    <a:cubicBezTo>
                      <a:pt x="0" y="31228"/>
                      <a:pt x="31229" y="0"/>
                      <a:pt x="69751" y="0"/>
                    </a:cubicBezTo>
                    <a:lnTo>
                      <a:pt x="802131" y="0"/>
                    </a:lnTo>
                    <a:cubicBezTo>
                      <a:pt x="840653" y="0"/>
                      <a:pt x="871882" y="31228"/>
                      <a:pt x="871882" y="69750"/>
                    </a:cubicBezTo>
                    <a:lnTo>
                      <a:pt x="871882" y="994168"/>
                    </a:lnTo>
                    <a:close/>
                  </a:path>
                </a:pathLst>
              </a:custGeom>
              <a:solidFill>
                <a:srgbClr val="2D8BBA"/>
              </a:solidFill>
            </p:spPr>
          </p:sp>
          <p:sp>
            <p:nvSpPr>
              <p:cNvPr name="Freeform 30" id="30"/>
              <p:cNvSpPr/>
              <p:nvPr/>
            </p:nvSpPr>
            <p:spPr>
              <a:xfrm>
                <a:off x="1900859" y="6134766"/>
                <a:ext cx="871881" cy="760199"/>
              </a:xfrm>
              <a:custGeom>
                <a:avLst/>
                <a:gdLst/>
                <a:ahLst/>
                <a:cxnLst/>
                <a:rect r="r" b="b" t="t" l="l"/>
                <a:pathLst>
                  <a:path h="760199" w="871881">
                    <a:moveTo>
                      <a:pt x="0" y="760199"/>
                    </a:moveTo>
                    <a:lnTo>
                      <a:pt x="0" y="69751"/>
                    </a:lnTo>
                    <a:cubicBezTo>
                      <a:pt x="0" y="51252"/>
                      <a:pt x="7348" y="33510"/>
                      <a:pt x="20429" y="20430"/>
                    </a:cubicBezTo>
                    <a:cubicBezTo>
                      <a:pt x="33510" y="7349"/>
                      <a:pt x="51251" y="0"/>
                      <a:pt x="69750" y="0"/>
                    </a:cubicBezTo>
                    <a:lnTo>
                      <a:pt x="802130" y="0"/>
                    </a:lnTo>
                    <a:cubicBezTo>
                      <a:pt x="820629" y="0"/>
                      <a:pt x="838371" y="7349"/>
                      <a:pt x="851451" y="20429"/>
                    </a:cubicBezTo>
                    <a:cubicBezTo>
                      <a:pt x="864532" y="33510"/>
                      <a:pt x="871881" y="51252"/>
                      <a:pt x="871881" y="69751"/>
                    </a:cubicBezTo>
                    <a:lnTo>
                      <a:pt x="871881" y="760199"/>
                    </a:lnTo>
                    <a:close/>
                  </a:path>
                </a:pathLst>
              </a:custGeom>
              <a:solidFill>
                <a:srgbClr val="2D8BBA"/>
              </a:solidFill>
            </p:spPr>
          </p:sp>
          <p:sp>
            <p:nvSpPr>
              <p:cNvPr name="Freeform 31" id="31"/>
              <p:cNvSpPr/>
              <p:nvPr/>
            </p:nvSpPr>
            <p:spPr>
              <a:xfrm>
                <a:off x="2851288" y="6366897"/>
                <a:ext cx="871881" cy="528069"/>
              </a:xfrm>
              <a:custGeom>
                <a:avLst/>
                <a:gdLst/>
                <a:ahLst/>
                <a:cxnLst/>
                <a:rect r="r" b="b" t="t" l="l"/>
                <a:pathLst>
                  <a:path h="528069" w="871881">
                    <a:moveTo>
                      <a:pt x="0" y="528068"/>
                    </a:moveTo>
                    <a:lnTo>
                      <a:pt x="0" y="69750"/>
                    </a:lnTo>
                    <a:cubicBezTo>
                      <a:pt x="0" y="31228"/>
                      <a:pt x="31228" y="0"/>
                      <a:pt x="69750" y="0"/>
                    </a:cubicBezTo>
                    <a:lnTo>
                      <a:pt x="802130" y="0"/>
                    </a:lnTo>
                    <a:cubicBezTo>
                      <a:pt x="820629" y="0"/>
                      <a:pt x="838371" y="7348"/>
                      <a:pt x="851451" y="20429"/>
                    </a:cubicBezTo>
                    <a:cubicBezTo>
                      <a:pt x="864532" y="33510"/>
                      <a:pt x="871881" y="51251"/>
                      <a:pt x="871881" y="69750"/>
                    </a:cubicBezTo>
                    <a:lnTo>
                      <a:pt x="871881" y="528068"/>
                    </a:lnTo>
                    <a:close/>
                  </a:path>
                </a:pathLst>
              </a:custGeom>
              <a:solidFill>
                <a:srgbClr val="2D8BBA"/>
              </a:solidFill>
            </p:spPr>
          </p:sp>
          <p:sp>
            <p:nvSpPr>
              <p:cNvPr name="Freeform 32" id="32"/>
              <p:cNvSpPr/>
              <p:nvPr/>
            </p:nvSpPr>
            <p:spPr>
              <a:xfrm>
                <a:off x="3801717" y="6528239"/>
                <a:ext cx="871882" cy="366726"/>
              </a:xfrm>
              <a:custGeom>
                <a:avLst/>
                <a:gdLst/>
                <a:ahLst/>
                <a:cxnLst/>
                <a:rect r="r" b="b" t="t" l="l"/>
                <a:pathLst>
                  <a:path h="366726" w="871882">
                    <a:moveTo>
                      <a:pt x="0" y="366726"/>
                    </a:moveTo>
                    <a:lnTo>
                      <a:pt x="0" y="69751"/>
                    </a:lnTo>
                    <a:cubicBezTo>
                      <a:pt x="0" y="51252"/>
                      <a:pt x="7349" y="33510"/>
                      <a:pt x="20429" y="20429"/>
                    </a:cubicBezTo>
                    <a:cubicBezTo>
                      <a:pt x="33510" y="7348"/>
                      <a:pt x="51251" y="0"/>
                      <a:pt x="69751" y="0"/>
                    </a:cubicBezTo>
                    <a:lnTo>
                      <a:pt x="802131" y="0"/>
                    </a:lnTo>
                    <a:cubicBezTo>
                      <a:pt x="820630" y="0"/>
                      <a:pt x="838371" y="7348"/>
                      <a:pt x="851452" y="20429"/>
                    </a:cubicBezTo>
                    <a:cubicBezTo>
                      <a:pt x="864533" y="33510"/>
                      <a:pt x="871881" y="51252"/>
                      <a:pt x="871881" y="69751"/>
                    </a:cubicBezTo>
                    <a:lnTo>
                      <a:pt x="871881" y="366726"/>
                    </a:lnTo>
                    <a:close/>
                  </a:path>
                </a:pathLst>
              </a:custGeom>
              <a:solidFill>
                <a:srgbClr val="2D8BBA"/>
              </a:solidFill>
            </p:spPr>
          </p:sp>
          <p:sp>
            <p:nvSpPr>
              <p:cNvPr name="Freeform 33" id="33"/>
              <p:cNvSpPr/>
              <p:nvPr/>
            </p:nvSpPr>
            <p:spPr>
              <a:xfrm>
                <a:off x="4752146" y="6658783"/>
                <a:ext cx="871881" cy="236182"/>
              </a:xfrm>
              <a:custGeom>
                <a:avLst/>
                <a:gdLst/>
                <a:ahLst/>
                <a:cxnLst/>
                <a:rect r="r" b="b" t="t" l="l"/>
                <a:pathLst>
                  <a:path h="236182" w="871881">
                    <a:moveTo>
                      <a:pt x="0" y="236182"/>
                    </a:moveTo>
                    <a:lnTo>
                      <a:pt x="0" y="69750"/>
                    </a:lnTo>
                    <a:cubicBezTo>
                      <a:pt x="1" y="31229"/>
                      <a:pt x="31229" y="0"/>
                      <a:pt x="69751" y="0"/>
                    </a:cubicBezTo>
                    <a:lnTo>
                      <a:pt x="802131" y="0"/>
                    </a:lnTo>
                    <a:cubicBezTo>
                      <a:pt x="840653" y="0"/>
                      <a:pt x="871881" y="31229"/>
                      <a:pt x="871882" y="69750"/>
                    </a:cubicBezTo>
                    <a:lnTo>
                      <a:pt x="871882" y="236182"/>
                    </a:lnTo>
                    <a:close/>
                  </a:path>
                </a:pathLst>
              </a:custGeom>
              <a:solidFill>
                <a:srgbClr val="2D8BBA"/>
              </a:solidFill>
            </p:spPr>
          </p:sp>
          <p:sp>
            <p:nvSpPr>
              <p:cNvPr name="Freeform 34" id="34"/>
              <p:cNvSpPr/>
              <p:nvPr/>
            </p:nvSpPr>
            <p:spPr>
              <a:xfrm>
                <a:off x="5702576" y="6663380"/>
                <a:ext cx="871881" cy="231585"/>
              </a:xfrm>
              <a:custGeom>
                <a:avLst/>
                <a:gdLst/>
                <a:ahLst/>
                <a:cxnLst/>
                <a:rect r="r" b="b" t="t" l="l"/>
                <a:pathLst>
                  <a:path h="231585" w="871881">
                    <a:moveTo>
                      <a:pt x="0" y="231585"/>
                    </a:moveTo>
                    <a:lnTo>
                      <a:pt x="0" y="69750"/>
                    </a:lnTo>
                    <a:cubicBezTo>
                      <a:pt x="0" y="31228"/>
                      <a:pt x="31228" y="0"/>
                      <a:pt x="69750" y="0"/>
                    </a:cubicBezTo>
                    <a:lnTo>
                      <a:pt x="802130" y="0"/>
                    </a:lnTo>
                    <a:cubicBezTo>
                      <a:pt x="840652" y="0"/>
                      <a:pt x="871881" y="31228"/>
                      <a:pt x="871881" y="69750"/>
                    </a:cubicBezTo>
                    <a:lnTo>
                      <a:pt x="871881" y="231585"/>
                    </a:lnTo>
                    <a:close/>
                  </a:path>
                </a:pathLst>
              </a:custGeom>
              <a:solidFill>
                <a:srgbClr val="2D8BBA"/>
              </a:solidFill>
            </p:spPr>
          </p:sp>
          <p:sp>
            <p:nvSpPr>
              <p:cNvPr name="Freeform 35" id="35"/>
              <p:cNvSpPr/>
              <p:nvPr/>
            </p:nvSpPr>
            <p:spPr>
              <a:xfrm>
                <a:off x="6653005" y="6700613"/>
                <a:ext cx="871882" cy="194352"/>
              </a:xfrm>
              <a:custGeom>
                <a:avLst/>
                <a:gdLst/>
                <a:ahLst/>
                <a:cxnLst/>
                <a:rect r="r" b="b" t="t" l="l"/>
                <a:pathLst>
                  <a:path h="194352" w="871882">
                    <a:moveTo>
                      <a:pt x="0" y="194352"/>
                    </a:moveTo>
                    <a:lnTo>
                      <a:pt x="0" y="69750"/>
                    </a:lnTo>
                    <a:cubicBezTo>
                      <a:pt x="0" y="51252"/>
                      <a:pt x="7348" y="33510"/>
                      <a:pt x="20430" y="20429"/>
                    </a:cubicBezTo>
                    <a:cubicBezTo>
                      <a:pt x="33510" y="7348"/>
                      <a:pt x="51252" y="0"/>
                      <a:pt x="69751" y="0"/>
                    </a:cubicBezTo>
                    <a:lnTo>
                      <a:pt x="802131" y="0"/>
                    </a:lnTo>
                    <a:cubicBezTo>
                      <a:pt x="820630" y="0"/>
                      <a:pt x="838371" y="7348"/>
                      <a:pt x="851452" y="20429"/>
                    </a:cubicBezTo>
                    <a:cubicBezTo>
                      <a:pt x="864533" y="33510"/>
                      <a:pt x="871881" y="51252"/>
                      <a:pt x="871881" y="69750"/>
                    </a:cubicBezTo>
                    <a:lnTo>
                      <a:pt x="871881" y="194352"/>
                    </a:lnTo>
                    <a:close/>
                  </a:path>
                </a:pathLst>
              </a:custGeom>
              <a:solidFill>
                <a:srgbClr val="2D8BBA"/>
              </a:solidFill>
            </p:spPr>
          </p:sp>
          <p:sp>
            <p:nvSpPr>
              <p:cNvPr name="Freeform 36" id="36"/>
              <p:cNvSpPr/>
              <p:nvPr/>
            </p:nvSpPr>
            <p:spPr>
              <a:xfrm>
                <a:off x="7603434" y="6723596"/>
                <a:ext cx="871882" cy="171369"/>
              </a:xfrm>
              <a:custGeom>
                <a:avLst/>
                <a:gdLst/>
                <a:ahLst/>
                <a:cxnLst/>
                <a:rect r="r" b="b" t="t" l="l"/>
                <a:pathLst>
                  <a:path h="171369" w="871882">
                    <a:moveTo>
                      <a:pt x="0" y="171369"/>
                    </a:moveTo>
                    <a:lnTo>
                      <a:pt x="0" y="69751"/>
                    </a:lnTo>
                    <a:cubicBezTo>
                      <a:pt x="0" y="51252"/>
                      <a:pt x="7348" y="33510"/>
                      <a:pt x="20429" y="20430"/>
                    </a:cubicBezTo>
                    <a:cubicBezTo>
                      <a:pt x="33510" y="7348"/>
                      <a:pt x="51251" y="0"/>
                      <a:pt x="69750" y="0"/>
                    </a:cubicBezTo>
                    <a:lnTo>
                      <a:pt x="802130" y="0"/>
                    </a:lnTo>
                    <a:cubicBezTo>
                      <a:pt x="820629" y="0"/>
                      <a:pt x="838371" y="7348"/>
                      <a:pt x="851451" y="20430"/>
                    </a:cubicBezTo>
                    <a:cubicBezTo>
                      <a:pt x="864533" y="33510"/>
                      <a:pt x="871881" y="51252"/>
                      <a:pt x="871881" y="69751"/>
                    </a:cubicBezTo>
                    <a:lnTo>
                      <a:pt x="871881" y="171369"/>
                    </a:lnTo>
                    <a:close/>
                  </a:path>
                </a:pathLst>
              </a:custGeom>
              <a:solidFill>
                <a:srgbClr val="2D8BBA"/>
              </a:solidFill>
            </p:spPr>
          </p:sp>
          <p:sp>
            <p:nvSpPr>
              <p:cNvPr name="Freeform 37" id="37"/>
              <p:cNvSpPr/>
              <p:nvPr/>
            </p:nvSpPr>
            <p:spPr>
              <a:xfrm>
                <a:off x="8553863" y="6729571"/>
                <a:ext cx="871882" cy="165394"/>
              </a:xfrm>
              <a:custGeom>
                <a:avLst/>
                <a:gdLst/>
                <a:ahLst/>
                <a:cxnLst/>
                <a:rect r="r" b="b" t="t" l="l"/>
                <a:pathLst>
                  <a:path h="165394" w="871882">
                    <a:moveTo>
                      <a:pt x="0" y="165394"/>
                    </a:moveTo>
                    <a:lnTo>
                      <a:pt x="0" y="69751"/>
                    </a:lnTo>
                    <a:cubicBezTo>
                      <a:pt x="0" y="51252"/>
                      <a:pt x="7349" y="33511"/>
                      <a:pt x="20430" y="20430"/>
                    </a:cubicBezTo>
                    <a:cubicBezTo>
                      <a:pt x="33511" y="7349"/>
                      <a:pt x="51252" y="0"/>
                      <a:pt x="69751" y="0"/>
                    </a:cubicBezTo>
                    <a:lnTo>
                      <a:pt x="802131" y="0"/>
                    </a:lnTo>
                    <a:cubicBezTo>
                      <a:pt x="820630" y="0"/>
                      <a:pt x="838371" y="7349"/>
                      <a:pt x="851452" y="20430"/>
                    </a:cubicBezTo>
                    <a:cubicBezTo>
                      <a:pt x="864533" y="33511"/>
                      <a:pt x="871882" y="51252"/>
                      <a:pt x="871882" y="69751"/>
                    </a:cubicBezTo>
                    <a:lnTo>
                      <a:pt x="871882" y="165394"/>
                    </a:lnTo>
                    <a:close/>
                  </a:path>
                </a:pathLst>
              </a:custGeom>
              <a:solidFill>
                <a:srgbClr val="2D8BBA"/>
              </a:solidFill>
            </p:spPr>
          </p:sp>
          <p:sp>
            <p:nvSpPr>
              <p:cNvPr name="Freeform 38" id="38"/>
              <p:cNvSpPr/>
              <p:nvPr/>
            </p:nvSpPr>
            <p:spPr>
              <a:xfrm>
                <a:off x="0" y="973663"/>
                <a:ext cx="871881" cy="5921302"/>
              </a:xfrm>
              <a:custGeom>
                <a:avLst/>
                <a:gdLst/>
                <a:ahLst/>
                <a:cxnLst/>
                <a:rect r="r" b="b" t="t" l="l"/>
                <a:pathLst>
                  <a:path h="5921302" w="871881">
                    <a:moveTo>
                      <a:pt x="0" y="5921302"/>
                    </a:moveTo>
                    <a:lnTo>
                      <a:pt x="0" y="61468"/>
                    </a:lnTo>
                    <a:lnTo>
                      <a:pt x="0" y="61468"/>
                    </a:lnTo>
                    <a:cubicBezTo>
                      <a:pt x="0" y="35767"/>
                      <a:pt x="14134" y="12148"/>
                      <a:pt x="36783" y="0"/>
                    </a:cubicBezTo>
                    <a:lnTo>
                      <a:pt x="835098" y="0"/>
                    </a:lnTo>
                    <a:cubicBezTo>
                      <a:pt x="857748" y="12148"/>
                      <a:pt x="871881" y="35767"/>
                      <a:pt x="871881" y="61468"/>
                    </a:cubicBezTo>
                    <a:lnTo>
                      <a:pt x="871881" y="5921302"/>
                    </a:lnTo>
                    <a:close/>
                  </a:path>
                </a:pathLst>
              </a:custGeom>
              <a:solidFill>
                <a:srgbClr val="41B8D5"/>
              </a:solidFill>
            </p:spPr>
          </p:sp>
          <p:sp>
            <p:nvSpPr>
              <p:cNvPr name="Freeform 39" id="39"/>
              <p:cNvSpPr/>
              <p:nvPr/>
            </p:nvSpPr>
            <p:spPr>
              <a:xfrm>
                <a:off x="950429" y="5914675"/>
                <a:ext cx="871881" cy="980290"/>
              </a:xfrm>
              <a:custGeom>
                <a:avLst/>
                <a:gdLst/>
                <a:ahLst/>
                <a:cxnLst/>
                <a:rect r="r" b="b" t="t" l="l"/>
                <a:pathLst>
                  <a:path h="980290" w="871881">
                    <a:moveTo>
                      <a:pt x="0" y="980290"/>
                    </a:moveTo>
                    <a:lnTo>
                      <a:pt x="0" y="55872"/>
                    </a:lnTo>
                    <a:cubicBezTo>
                      <a:pt x="0" y="33876"/>
                      <a:pt x="10376" y="13168"/>
                      <a:pt x="27996" y="0"/>
                    </a:cubicBezTo>
                    <a:lnTo>
                      <a:pt x="843886" y="0"/>
                    </a:lnTo>
                    <a:cubicBezTo>
                      <a:pt x="861506" y="13168"/>
                      <a:pt x="871882" y="33876"/>
                      <a:pt x="871882" y="55872"/>
                    </a:cubicBezTo>
                    <a:lnTo>
                      <a:pt x="871882" y="980290"/>
                    </a:lnTo>
                    <a:close/>
                  </a:path>
                </a:pathLst>
              </a:custGeom>
              <a:solidFill>
                <a:srgbClr val="41B8D5"/>
              </a:solidFill>
            </p:spPr>
          </p:sp>
          <p:sp>
            <p:nvSpPr>
              <p:cNvPr name="Freeform 40" id="40"/>
              <p:cNvSpPr/>
              <p:nvPr/>
            </p:nvSpPr>
            <p:spPr>
              <a:xfrm>
                <a:off x="0" y="0"/>
                <a:ext cx="0" cy="0"/>
              </a:xfrm>
              <a:custGeom>
                <a:avLst/>
                <a:gdLst/>
                <a:ahLst/>
                <a:cxnLst/>
                <a:rect r="r" b="b" t="t" l="l"/>
                <a:pathLst>
                  <a:path h="0" w="0"/>
                </a:pathLst>
              </a:custGeom>
              <a:solidFill>
                <a:srgbClr val="41B8D5"/>
              </a:solidFill>
            </p:spPr>
          </p:sp>
          <p:sp>
            <p:nvSpPr>
              <p:cNvPr name="Freeform 41" id="41"/>
              <p:cNvSpPr/>
              <p:nvPr/>
            </p:nvSpPr>
            <p:spPr>
              <a:xfrm>
                <a:off x="0" y="0"/>
                <a:ext cx="0" cy="0"/>
              </a:xfrm>
              <a:custGeom>
                <a:avLst/>
                <a:gdLst/>
                <a:ahLst/>
                <a:cxnLst/>
                <a:rect r="r" b="b" t="t" l="l"/>
                <a:pathLst>
                  <a:path h="0" w="0"/>
                </a:pathLst>
              </a:custGeom>
              <a:solidFill>
                <a:srgbClr val="41B8D5"/>
              </a:solidFill>
            </p:spPr>
          </p:sp>
          <p:sp>
            <p:nvSpPr>
              <p:cNvPr name="Freeform 42" id="42"/>
              <p:cNvSpPr/>
              <p:nvPr/>
            </p:nvSpPr>
            <p:spPr>
              <a:xfrm>
                <a:off x="0" y="0"/>
                <a:ext cx="0" cy="0"/>
              </a:xfrm>
              <a:custGeom>
                <a:avLst/>
                <a:gdLst/>
                <a:ahLst/>
                <a:cxnLst/>
                <a:rect r="r" b="b" t="t" l="l"/>
                <a:pathLst>
                  <a:path h="0" w="0"/>
                </a:pathLst>
              </a:custGeom>
              <a:solidFill>
                <a:srgbClr val="41B8D5"/>
              </a:solidFill>
            </p:spPr>
          </p:sp>
          <p:sp>
            <p:nvSpPr>
              <p:cNvPr name="Freeform 43" id="43"/>
              <p:cNvSpPr/>
              <p:nvPr/>
            </p:nvSpPr>
            <p:spPr>
              <a:xfrm>
                <a:off x="0" y="0"/>
                <a:ext cx="0" cy="0"/>
              </a:xfrm>
              <a:custGeom>
                <a:avLst/>
                <a:gdLst/>
                <a:ahLst/>
                <a:cxnLst/>
                <a:rect r="r" b="b" t="t" l="l"/>
                <a:pathLst>
                  <a:path h="0" w="0"/>
                </a:pathLst>
              </a:custGeom>
              <a:solidFill>
                <a:srgbClr val="41B8D5"/>
              </a:solidFill>
            </p:spPr>
          </p:sp>
          <p:sp>
            <p:nvSpPr>
              <p:cNvPr name="Freeform 44" id="44"/>
              <p:cNvSpPr/>
              <p:nvPr/>
            </p:nvSpPr>
            <p:spPr>
              <a:xfrm>
                <a:off x="0" y="0"/>
                <a:ext cx="0" cy="0"/>
              </a:xfrm>
              <a:custGeom>
                <a:avLst/>
                <a:gdLst/>
                <a:ahLst/>
                <a:cxnLst/>
                <a:rect r="r" b="b" t="t" l="l"/>
                <a:pathLst>
                  <a:path h="0" w="0"/>
                </a:pathLst>
              </a:custGeom>
              <a:solidFill>
                <a:srgbClr val="41B8D5"/>
              </a:solidFill>
            </p:spPr>
          </p:sp>
          <p:sp>
            <p:nvSpPr>
              <p:cNvPr name="Freeform 45" id="45"/>
              <p:cNvSpPr/>
              <p:nvPr/>
            </p:nvSpPr>
            <p:spPr>
              <a:xfrm>
                <a:off x="0" y="0"/>
                <a:ext cx="0" cy="0"/>
              </a:xfrm>
              <a:custGeom>
                <a:avLst/>
                <a:gdLst/>
                <a:ahLst/>
                <a:cxnLst/>
                <a:rect r="r" b="b" t="t" l="l"/>
                <a:pathLst>
                  <a:path h="0" w="0"/>
                </a:pathLst>
              </a:custGeom>
              <a:solidFill>
                <a:srgbClr val="41B8D5"/>
              </a:solidFill>
            </p:spPr>
          </p:sp>
          <p:sp>
            <p:nvSpPr>
              <p:cNvPr name="Freeform 46" id="46"/>
              <p:cNvSpPr/>
              <p:nvPr/>
            </p:nvSpPr>
            <p:spPr>
              <a:xfrm>
                <a:off x="0" y="0"/>
                <a:ext cx="0" cy="0"/>
              </a:xfrm>
              <a:custGeom>
                <a:avLst/>
                <a:gdLst/>
                <a:ahLst/>
                <a:cxnLst/>
                <a:rect r="r" b="b" t="t" l="l"/>
                <a:pathLst>
                  <a:path h="0" w="0"/>
                </a:pathLst>
              </a:custGeom>
              <a:solidFill>
                <a:srgbClr val="41B8D5"/>
              </a:solidFill>
            </p:spPr>
          </p:sp>
          <p:sp>
            <p:nvSpPr>
              <p:cNvPr name="Freeform 47" id="47"/>
              <p:cNvSpPr/>
              <p:nvPr/>
            </p:nvSpPr>
            <p:spPr>
              <a:xfrm>
                <a:off x="0" y="0"/>
                <a:ext cx="0" cy="0"/>
              </a:xfrm>
              <a:custGeom>
                <a:avLst/>
                <a:gdLst/>
                <a:ahLst/>
                <a:cxnLst/>
                <a:rect r="r" b="b" t="t" l="l"/>
                <a:pathLst>
                  <a:path h="0" w="0"/>
                </a:pathLst>
              </a:custGeom>
              <a:solidFill>
                <a:srgbClr val="41B8D5"/>
              </a:solidFill>
            </p:spPr>
          </p:sp>
          <p:sp>
            <p:nvSpPr>
              <p:cNvPr name="Freeform 48" id="48"/>
              <p:cNvSpPr/>
              <p:nvPr/>
            </p:nvSpPr>
            <p:spPr>
              <a:xfrm>
                <a:off x="0" y="979185"/>
                <a:ext cx="871881" cy="5915780"/>
              </a:xfrm>
              <a:custGeom>
                <a:avLst/>
                <a:gdLst/>
                <a:ahLst/>
                <a:cxnLst/>
                <a:rect r="r" b="b" t="t" l="l"/>
                <a:pathLst>
                  <a:path h="5915780" w="871881">
                    <a:moveTo>
                      <a:pt x="0" y="5915780"/>
                    </a:moveTo>
                    <a:lnTo>
                      <a:pt x="0" y="55946"/>
                    </a:lnTo>
                    <a:lnTo>
                      <a:pt x="0" y="55946"/>
                    </a:lnTo>
                    <a:cubicBezTo>
                      <a:pt x="0" y="33906"/>
                      <a:pt x="10417" y="13163"/>
                      <a:pt x="28095" y="0"/>
                    </a:cubicBezTo>
                    <a:lnTo>
                      <a:pt x="843787" y="0"/>
                    </a:lnTo>
                    <a:cubicBezTo>
                      <a:pt x="861464" y="13163"/>
                      <a:pt x="871881" y="33906"/>
                      <a:pt x="871881" y="55946"/>
                    </a:cubicBezTo>
                    <a:lnTo>
                      <a:pt x="871881" y="5915780"/>
                    </a:lnTo>
                    <a:close/>
                  </a:path>
                </a:pathLst>
              </a:custGeom>
              <a:solidFill>
                <a:srgbClr val="6CE5E8"/>
              </a:solidFill>
            </p:spPr>
          </p:sp>
          <p:sp>
            <p:nvSpPr>
              <p:cNvPr name="Freeform 49" id="49"/>
              <p:cNvSpPr/>
              <p:nvPr/>
            </p:nvSpPr>
            <p:spPr>
              <a:xfrm>
                <a:off x="950429" y="5916526"/>
                <a:ext cx="871881" cy="978440"/>
              </a:xfrm>
              <a:custGeom>
                <a:avLst/>
                <a:gdLst/>
                <a:ahLst/>
                <a:cxnLst/>
                <a:rect r="r" b="b" t="t" l="l"/>
                <a:pathLst>
                  <a:path h="978440" w="871881">
                    <a:moveTo>
                      <a:pt x="0" y="978439"/>
                    </a:moveTo>
                    <a:lnTo>
                      <a:pt x="0" y="54021"/>
                    </a:lnTo>
                    <a:cubicBezTo>
                      <a:pt x="0" y="33080"/>
                      <a:pt x="9409" y="13247"/>
                      <a:pt x="25628" y="0"/>
                    </a:cubicBezTo>
                    <a:lnTo>
                      <a:pt x="846254" y="0"/>
                    </a:lnTo>
                    <a:cubicBezTo>
                      <a:pt x="862473" y="13247"/>
                      <a:pt x="871882" y="33080"/>
                      <a:pt x="871882" y="54021"/>
                    </a:cubicBezTo>
                    <a:lnTo>
                      <a:pt x="871882" y="978439"/>
                    </a:lnTo>
                    <a:close/>
                  </a:path>
                </a:pathLst>
              </a:custGeom>
              <a:solidFill>
                <a:srgbClr val="6CE5E8"/>
              </a:solidFill>
            </p:spPr>
          </p:sp>
          <p:sp>
            <p:nvSpPr>
              <p:cNvPr name="Freeform 50" id="50"/>
              <p:cNvSpPr/>
              <p:nvPr/>
            </p:nvSpPr>
            <p:spPr>
              <a:xfrm>
                <a:off x="1900859" y="6134766"/>
                <a:ext cx="871881" cy="760199"/>
              </a:xfrm>
              <a:custGeom>
                <a:avLst/>
                <a:gdLst/>
                <a:ahLst/>
                <a:cxnLst/>
                <a:rect r="r" b="b" t="t" l="l"/>
                <a:pathLst>
                  <a:path h="760199" w="871881">
                    <a:moveTo>
                      <a:pt x="0" y="760199"/>
                    </a:moveTo>
                    <a:lnTo>
                      <a:pt x="0" y="69751"/>
                    </a:lnTo>
                    <a:cubicBezTo>
                      <a:pt x="0" y="51252"/>
                      <a:pt x="7348" y="33510"/>
                      <a:pt x="20429" y="20430"/>
                    </a:cubicBezTo>
                    <a:cubicBezTo>
                      <a:pt x="33510" y="7349"/>
                      <a:pt x="51251" y="0"/>
                      <a:pt x="69750" y="0"/>
                    </a:cubicBezTo>
                    <a:lnTo>
                      <a:pt x="802130" y="0"/>
                    </a:lnTo>
                    <a:cubicBezTo>
                      <a:pt x="820629" y="0"/>
                      <a:pt x="838371" y="7349"/>
                      <a:pt x="851451" y="20429"/>
                    </a:cubicBezTo>
                    <a:cubicBezTo>
                      <a:pt x="864532" y="33510"/>
                      <a:pt x="871881" y="51252"/>
                      <a:pt x="871881" y="69751"/>
                    </a:cubicBezTo>
                    <a:lnTo>
                      <a:pt x="871881" y="760199"/>
                    </a:lnTo>
                    <a:close/>
                  </a:path>
                </a:pathLst>
              </a:custGeom>
              <a:solidFill>
                <a:srgbClr val="6CE5E8"/>
              </a:solidFill>
            </p:spPr>
          </p:sp>
          <p:sp>
            <p:nvSpPr>
              <p:cNvPr name="Freeform 51" id="51"/>
              <p:cNvSpPr/>
              <p:nvPr/>
            </p:nvSpPr>
            <p:spPr>
              <a:xfrm>
                <a:off x="2851288" y="6366897"/>
                <a:ext cx="871881" cy="528069"/>
              </a:xfrm>
              <a:custGeom>
                <a:avLst/>
                <a:gdLst/>
                <a:ahLst/>
                <a:cxnLst/>
                <a:rect r="r" b="b" t="t" l="l"/>
                <a:pathLst>
                  <a:path h="528069" w="871881">
                    <a:moveTo>
                      <a:pt x="0" y="528068"/>
                    </a:moveTo>
                    <a:lnTo>
                      <a:pt x="0" y="69750"/>
                    </a:lnTo>
                    <a:cubicBezTo>
                      <a:pt x="0" y="31228"/>
                      <a:pt x="31228" y="0"/>
                      <a:pt x="69750" y="0"/>
                    </a:cubicBezTo>
                    <a:lnTo>
                      <a:pt x="802130" y="0"/>
                    </a:lnTo>
                    <a:cubicBezTo>
                      <a:pt x="820629" y="0"/>
                      <a:pt x="838371" y="7348"/>
                      <a:pt x="851451" y="20429"/>
                    </a:cubicBezTo>
                    <a:cubicBezTo>
                      <a:pt x="864532" y="33510"/>
                      <a:pt x="871881" y="51251"/>
                      <a:pt x="871881" y="69750"/>
                    </a:cubicBezTo>
                    <a:lnTo>
                      <a:pt x="871881" y="528068"/>
                    </a:lnTo>
                    <a:close/>
                  </a:path>
                </a:pathLst>
              </a:custGeom>
              <a:solidFill>
                <a:srgbClr val="6CE5E8"/>
              </a:solidFill>
            </p:spPr>
          </p:sp>
          <p:sp>
            <p:nvSpPr>
              <p:cNvPr name="Freeform 52" id="52"/>
              <p:cNvSpPr/>
              <p:nvPr/>
            </p:nvSpPr>
            <p:spPr>
              <a:xfrm>
                <a:off x="3801717" y="6528239"/>
                <a:ext cx="871882" cy="366726"/>
              </a:xfrm>
              <a:custGeom>
                <a:avLst/>
                <a:gdLst/>
                <a:ahLst/>
                <a:cxnLst/>
                <a:rect r="r" b="b" t="t" l="l"/>
                <a:pathLst>
                  <a:path h="366726" w="871882">
                    <a:moveTo>
                      <a:pt x="0" y="366726"/>
                    </a:moveTo>
                    <a:lnTo>
                      <a:pt x="0" y="69751"/>
                    </a:lnTo>
                    <a:cubicBezTo>
                      <a:pt x="0" y="51252"/>
                      <a:pt x="7349" y="33510"/>
                      <a:pt x="20429" y="20429"/>
                    </a:cubicBezTo>
                    <a:cubicBezTo>
                      <a:pt x="33510" y="7348"/>
                      <a:pt x="51251" y="0"/>
                      <a:pt x="69751" y="0"/>
                    </a:cubicBezTo>
                    <a:lnTo>
                      <a:pt x="802131" y="0"/>
                    </a:lnTo>
                    <a:cubicBezTo>
                      <a:pt x="820630" y="0"/>
                      <a:pt x="838371" y="7348"/>
                      <a:pt x="851452" y="20429"/>
                    </a:cubicBezTo>
                    <a:cubicBezTo>
                      <a:pt x="864533" y="33510"/>
                      <a:pt x="871881" y="51252"/>
                      <a:pt x="871881" y="69751"/>
                    </a:cubicBezTo>
                    <a:lnTo>
                      <a:pt x="871881" y="366726"/>
                    </a:lnTo>
                    <a:close/>
                  </a:path>
                </a:pathLst>
              </a:custGeom>
              <a:solidFill>
                <a:srgbClr val="6CE5E8"/>
              </a:solidFill>
            </p:spPr>
          </p:sp>
          <p:sp>
            <p:nvSpPr>
              <p:cNvPr name="Freeform 53" id="53"/>
              <p:cNvSpPr/>
              <p:nvPr/>
            </p:nvSpPr>
            <p:spPr>
              <a:xfrm>
                <a:off x="4752146" y="6658783"/>
                <a:ext cx="871881" cy="236182"/>
              </a:xfrm>
              <a:custGeom>
                <a:avLst/>
                <a:gdLst/>
                <a:ahLst/>
                <a:cxnLst/>
                <a:rect r="r" b="b" t="t" l="l"/>
                <a:pathLst>
                  <a:path h="236182" w="871881">
                    <a:moveTo>
                      <a:pt x="0" y="236182"/>
                    </a:moveTo>
                    <a:lnTo>
                      <a:pt x="0" y="69750"/>
                    </a:lnTo>
                    <a:cubicBezTo>
                      <a:pt x="1" y="31229"/>
                      <a:pt x="31229" y="0"/>
                      <a:pt x="69751" y="0"/>
                    </a:cubicBezTo>
                    <a:lnTo>
                      <a:pt x="802131" y="0"/>
                    </a:lnTo>
                    <a:cubicBezTo>
                      <a:pt x="840653" y="0"/>
                      <a:pt x="871881" y="31229"/>
                      <a:pt x="871882" y="69750"/>
                    </a:cubicBezTo>
                    <a:lnTo>
                      <a:pt x="871882" y="236182"/>
                    </a:lnTo>
                    <a:close/>
                  </a:path>
                </a:pathLst>
              </a:custGeom>
              <a:solidFill>
                <a:srgbClr val="6CE5E8"/>
              </a:solidFill>
            </p:spPr>
          </p:sp>
          <p:sp>
            <p:nvSpPr>
              <p:cNvPr name="Freeform 54" id="54"/>
              <p:cNvSpPr/>
              <p:nvPr/>
            </p:nvSpPr>
            <p:spPr>
              <a:xfrm>
                <a:off x="5702576" y="6663380"/>
                <a:ext cx="871881" cy="231585"/>
              </a:xfrm>
              <a:custGeom>
                <a:avLst/>
                <a:gdLst/>
                <a:ahLst/>
                <a:cxnLst/>
                <a:rect r="r" b="b" t="t" l="l"/>
                <a:pathLst>
                  <a:path h="231585" w="871881">
                    <a:moveTo>
                      <a:pt x="0" y="231585"/>
                    </a:moveTo>
                    <a:lnTo>
                      <a:pt x="0" y="69750"/>
                    </a:lnTo>
                    <a:cubicBezTo>
                      <a:pt x="0" y="31228"/>
                      <a:pt x="31228" y="0"/>
                      <a:pt x="69750" y="0"/>
                    </a:cubicBezTo>
                    <a:lnTo>
                      <a:pt x="802130" y="0"/>
                    </a:lnTo>
                    <a:cubicBezTo>
                      <a:pt x="840652" y="0"/>
                      <a:pt x="871881" y="31228"/>
                      <a:pt x="871881" y="69750"/>
                    </a:cubicBezTo>
                    <a:lnTo>
                      <a:pt x="871881" y="231585"/>
                    </a:lnTo>
                    <a:close/>
                  </a:path>
                </a:pathLst>
              </a:custGeom>
              <a:solidFill>
                <a:srgbClr val="6CE5E8"/>
              </a:solidFill>
            </p:spPr>
          </p:sp>
          <p:sp>
            <p:nvSpPr>
              <p:cNvPr name="Freeform 55" id="55"/>
              <p:cNvSpPr/>
              <p:nvPr/>
            </p:nvSpPr>
            <p:spPr>
              <a:xfrm>
                <a:off x="6653005" y="6700613"/>
                <a:ext cx="871882" cy="194352"/>
              </a:xfrm>
              <a:custGeom>
                <a:avLst/>
                <a:gdLst/>
                <a:ahLst/>
                <a:cxnLst/>
                <a:rect r="r" b="b" t="t" l="l"/>
                <a:pathLst>
                  <a:path h="194352" w="871882">
                    <a:moveTo>
                      <a:pt x="0" y="194352"/>
                    </a:moveTo>
                    <a:lnTo>
                      <a:pt x="0" y="69750"/>
                    </a:lnTo>
                    <a:cubicBezTo>
                      <a:pt x="0" y="51252"/>
                      <a:pt x="7348" y="33510"/>
                      <a:pt x="20430" y="20429"/>
                    </a:cubicBezTo>
                    <a:cubicBezTo>
                      <a:pt x="33510" y="7348"/>
                      <a:pt x="51252" y="0"/>
                      <a:pt x="69751" y="0"/>
                    </a:cubicBezTo>
                    <a:lnTo>
                      <a:pt x="802131" y="0"/>
                    </a:lnTo>
                    <a:cubicBezTo>
                      <a:pt x="820630" y="0"/>
                      <a:pt x="838371" y="7348"/>
                      <a:pt x="851452" y="20429"/>
                    </a:cubicBezTo>
                    <a:cubicBezTo>
                      <a:pt x="864533" y="33510"/>
                      <a:pt x="871881" y="51252"/>
                      <a:pt x="871881" y="69750"/>
                    </a:cubicBezTo>
                    <a:lnTo>
                      <a:pt x="871881" y="194352"/>
                    </a:lnTo>
                    <a:close/>
                  </a:path>
                </a:pathLst>
              </a:custGeom>
              <a:solidFill>
                <a:srgbClr val="6CE5E8"/>
              </a:solidFill>
            </p:spPr>
          </p:sp>
          <p:sp>
            <p:nvSpPr>
              <p:cNvPr name="Freeform 56" id="56"/>
              <p:cNvSpPr/>
              <p:nvPr/>
            </p:nvSpPr>
            <p:spPr>
              <a:xfrm>
                <a:off x="7603434" y="6723596"/>
                <a:ext cx="871882" cy="171369"/>
              </a:xfrm>
              <a:custGeom>
                <a:avLst/>
                <a:gdLst/>
                <a:ahLst/>
                <a:cxnLst/>
                <a:rect r="r" b="b" t="t" l="l"/>
                <a:pathLst>
                  <a:path h="171369" w="871882">
                    <a:moveTo>
                      <a:pt x="0" y="171369"/>
                    </a:moveTo>
                    <a:lnTo>
                      <a:pt x="0" y="69751"/>
                    </a:lnTo>
                    <a:cubicBezTo>
                      <a:pt x="0" y="51252"/>
                      <a:pt x="7348" y="33510"/>
                      <a:pt x="20429" y="20430"/>
                    </a:cubicBezTo>
                    <a:cubicBezTo>
                      <a:pt x="33510" y="7348"/>
                      <a:pt x="51251" y="0"/>
                      <a:pt x="69750" y="0"/>
                    </a:cubicBezTo>
                    <a:lnTo>
                      <a:pt x="802130" y="0"/>
                    </a:lnTo>
                    <a:cubicBezTo>
                      <a:pt x="820629" y="0"/>
                      <a:pt x="838371" y="7348"/>
                      <a:pt x="851451" y="20430"/>
                    </a:cubicBezTo>
                    <a:cubicBezTo>
                      <a:pt x="864533" y="33510"/>
                      <a:pt x="871881" y="51252"/>
                      <a:pt x="871881" y="69751"/>
                    </a:cubicBezTo>
                    <a:lnTo>
                      <a:pt x="871881" y="171369"/>
                    </a:lnTo>
                    <a:close/>
                  </a:path>
                </a:pathLst>
              </a:custGeom>
              <a:solidFill>
                <a:srgbClr val="6CE5E8"/>
              </a:solidFill>
            </p:spPr>
          </p:sp>
          <p:sp>
            <p:nvSpPr>
              <p:cNvPr name="Freeform 57" id="57"/>
              <p:cNvSpPr/>
              <p:nvPr/>
            </p:nvSpPr>
            <p:spPr>
              <a:xfrm>
                <a:off x="8553863" y="6729571"/>
                <a:ext cx="871882" cy="165394"/>
              </a:xfrm>
              <a:custGeom>
                <a:avLst/>
                <a:gdLst/>
                <a:ahLst/>
                <a:cxnLst/>
                <a:rect r="r" b="b" t="t" l="l"/>
                <a:pathLst>
                  <a:path h="165394" w="871882">
                    <a:moveTo>
                      <a:pt x="0" y="165394"/>
                    </a:moveTo>
                    <a:lnTo>
                      <a:pt x="0" y="69751"/>
                    </a:lnTo>
                    <a:cubicBezTo>
                      <a:pt x="0" y="51252"/>
                      <a:pt x="7349" y="33511"/>
                      <a:pt x="20430" y="20430"/>
                    </a:cubicBezTo>
                    <a:cubicBezTo>
                      <a:pt x="33511" y="7349"/>
                      <a:pt x="51252" y="0"/>
                      <a:pt x="69751" y="0"/>
                    </a:cubicBezTo>
                    <a:lnTo>
                      <a:pt x="802131" y="0"/>
                    </a:lnTo>
                    <a:cubicBezTo>
                      <a:pt x="820630" y="0"/>
                      <a:pt x="838371" y="7349"/>
                      <a:pt x="851452" y="20430"/>
                    </a:cubicBezTo>
                    <a:cubicBezTo>
                      <a:pt x="864533" y="33511"/>
                      <a:pt x="871882" y="51252"/>
                      <a:pt x="871882" y="69751"/>
                    </a:cubicBezTo>
                    <a:lnTo>
                      <a:pt x="871882" y="165394"/>
                    </a:lnTo>
                    <a:close/>
                  </a:path>
                </a:pathLst>
              </a:custGeom>
              <a:solidFill>
                <a:srgbClr val="6CE5E8"/>
              </a:solidFill>
            </p:spPr>
          </p:sp>
        </p:grpSp>
      </p:grpSp>
      <p:pic>
        <p:nvPicPr>
          <p:cNvPr name="Picture 58" id="5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610971" y="8994531"/>
            <a:ext cx="263769" cy="263769"/>
          </a:xfrm>
          <a:prstGeom prst="rect">
            <a:avLst/>
          </a:prstGeom>
        </p:spPr>
      </p:pic>
      <p:pic>
        <p:nvPicPr>
          <p:cNvPr name="Picture 59" id="59"/>
          <p:cNvPicPr>
            <a:picLocks noChangeAspect="true"/>
          </p:cNvPicPr>
          <p:nvPr/>
        </p:nvPicPr>
        <p:blipFill>
          <a:blip r:embed="rId5"/>
          <a:srcRect l="0" t="0" r="0" b="0"/>
          <a:stretch>
            <a:fillRect/>
          </a:stretch>
        </p:blipFill>
        <p:spPr>
          <a:xfrm flipH="false" flipV="false" rot="0">
            <a:off x="10843496" y="1395344"/>
            <a:ext cx="4065971" cy="1381338"/>
          </a:xfrm>
          <a:prstGeom prst="rect">
            <a:avLst/>
          </a:prstGeom>
        </p:spPr>
      </p:pic>
      <p:sp>
        <p:nvSpPr>
          <p:cNvPr name="TextBox 60" id="60"/>
          <p:cNvSpPr txBox="true"/>
          <p:nvPr/>
        </p:nvSpPr>
        <p:spPr>
          <a:xfrm rot="0">
            <a:off x="10843496" y="2982021"/>
            <a:ext cx="5573751" cy="856785"/>
          </a:xfrm>
          <a:prstGeom prst="rect">
            <a:avLst/>
          </a:prstGeom>
        </p:spPr>
        <p:txBody>
          <a:bodyPr anchor="t" rtlCol="false" tIns="0" lIns="0" bIns="0" rIns="0">
            <a:spAutoFit/>
          </a:bodyPr>
          <a:lstStyle/>
          <a:p>
            <a:pPr>
              <a:lnSpc>
                <a:spcPts val="3454"/>
              </a:lnSpc>
              <a:spcBef>
                <a:spcPct val="0"/>
              </a:spcBef>
            </a:pPr>
            <a:r>
              <a:rPr lang="en-US" sz="2467">
                <a:solidFill>
                  <a:srgbClr val="82B8FF"/>
                </a:solidFill>
                <a:latin typeface="Space Mono Bold"/>
              </a:rPr>
              <a:t>STATISTICA UTILIZABILITĂȚII DE CĂTRE CLIENȚI</a:t>
            </a:r>
          </a:p>
        </p:txBody>
      </p:sp>
      <p:sp>
        <p:nvSpPr>
          <p:cNvPr name="TextBox 61" id="61"/>
          <p:cNvSpPr txBox="true"/>
          <p:nvPr/>
        </p:nvSpPr>
        <p:spPr>
          <a:xfrm rot="0">
            <a:off x="10843496" y="4372689"/>
            <a:ext cx="6147786" cy="5122595"/>
          </a:xfrm>
          <a:prstGeom prst="rect">
            <a:avLst/>
          </a:prstGeom>
        </p:spPr>
        <p:txBody>
          <a:bodyPr anchor="t" rtlCol="false" tIns="0" lIns="0" bIns="0" rIns="0">
            <a:spAutoFit/>
          </a:bodyPr>
          <a:lstStyle/>
          <a:p>
            <a:pPr>
              <a:lnSpc>
                <a:spcPts val="6771"/>
              </a:lnSpc>
            </a:pPr>
            <a:r>
              <a:rPr lang="en-US" sz="4836">
                <a:solidFill>
                  <a:srgbClr val="FFFFFF"/>
                </a:solidFill>
                <a:latin typeface="Source Sans Pro"/>
              </a:rPr>
              <a:t>50% dintre clienții Apache Jmeter sunt în Statele Unite, 8% în India și 6% în Regatul Unit.</a:t>
            </a:r>
          </a:p>
          <a:p>
            <a:pPr>
              <a:lnSpc>
                <a:spcPts val="6771"/>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blip>
          <a:srcRect l="0" t="0" r="0" b="0"/>
          <a:stretch>
            <a:fillRect/>
          </a:stretch>
        </p:blipFill>
        <p:spPr>
          <a:xfrm flipH="false" flipV="false" rot="0">
            <a:off x="12876482" y="-3086100"/>
            <a:ext cx="8229600" cy="8229600"/>
          </a:xfrm>
          <a:prstGeom prst="rect">
            <a:avLst/>
          </a:prstGeom>
        </p:spPr>
      </p:pic>
      <p:pic>
        <p:nvPicPr>
          <p:cNvPr name="Picture 3" id="3"/>
          <p:cNvPicPr>
            <a:picLocks noChangeAspect="true"/>
          </p:cNvPicPr>
          <p:nvPr/>
        </p:nvPicPr>
        <p:blipFill>
          <a:blip r:embed="rId2">
            <a:alphaModFix amt="15000"/>
          </a:blip>
          <a:srcRect l="0" t="0" r="0" b="0"/>
          <a:stretch>
            <a:fillRect/>
          </a:stretch>
        </p:blipFill>
        <p:spPr>
          <a:xfrm flipH="false" flipV="false" rot="0">
            <a:off x="-3086100" y="5143500"/>
            <a:ext cx="8229600" cy="8229600"/>
          </a:xfrm>
          <a:prstGeom prst="rect">
            <a:avLst/>
          </a:prstGeom>
        </p:spPr>
      </p:pic>
      <p:grpSp>
        <p:nvGrpSpPr>
          <p:cNvPr name="Group 4" id="4"/>
          <p:cNvGrpSpPr/>
          <p:nvPr/>
        </p:nvGrpSpPr>
        <p:grpSpPr>
          <a:xfrm rot="0">
            <a:off x="519952" y="542009"/>
            <a:ext cx="17248095" cy="9202983"/>
            <a:chOff x="0" y="0"/>
            <a:chExt cx="6292152" cy="3357273"/>
          </a:xfrm>
        </p:grpSpPr>
        <p:sp>
          <p:nvSpPr>
            <p:cNvPr name="Freeform 5" id="5"/>
            <p:cNvSpPr/>
            <p:nvPr/>
          </p:nvSpPr>
          <p:spPr>
            <a:xfrm>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93852" y="1093852"/>
            <a:ext cx="415880" cy="415880"/>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28651" y="1208240"/>
            <a:ext cx="146282" cy="187104"/>
          </a:xfrm>
          <a:prstGeom prst="rect">
            <a:avLst/>
          </a:prstGeom>
        </p:spPr>
      </p:pic>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519067" y="8004758"/>
            <a:ext cx="3480466" cy="3480466"/>
          </a:xfrm>
          <a:prstGeom prst="rect">
            <a:avLst/>
          </a:prstGeom>
        </p:spPr>
      </p:pic>
      <p:grpSp>
        <p:nvGrpSpPr>
          <p:cNvPr name="Group 9" id="9"/>
          <p:cNvGrpSpPr>
            <a:grpSpLocks noChangeAspect="true"/>
          </p:cNvGrpSpPr>
          <p:nvPr/>
        </p:nvGrpSpPr>
        <p:grpSpPr>
          <a:xfrm rot="1754274">
            <a:off x="10538122" y="1847255"/>
            <a:ext cx="2856093" cy="5651271"/>
            <a:chOff x="0" y="0"/>
            <a:chExt cx="2620010" cy="5184140"/>
          </a:xfrm>
        </p:grpSpPr>
        <p:sp>
          <p:nvSpPr>
            <p:cNvPr name="Freeform 10" id="10"/>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188192" r="-122619" t="0" b="0"/>
              </a:stretch>
            </a:blipFill>
          </p:spPr>
        </p:sp>
        <p:sp>
          <p:nvSpPr>
            <p:cNvPr name="Freeform 12" id="12"/>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3" id="13"/>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4" id="14"/>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5" id="15"/>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6" id="16"/>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7" id="17"/>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8" id="18"/>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9" id="19"/>
          <p:cNvGrpSpPr>
            <a:grpSpLocks noChangeAspect="true"/>
          </p:cNvGrpSpPr>
          <p:nvPr/>
        </p:nvGrpSpPr>
        <p:grpSpPr>
          <a:xfrm rot="1754274">
            <a:off x="14748050" y="2015965"/>
            <a:ext cx="2856093" cy="5651271"/>
            <a:chOff x="0" y="0"/>
            <a:chExt cx="2620010" cy="5184140"/>
          </a:xfrm>
        </p:grpSpPr>
        <p:sp>
          <p:nvSpPr>
            <p:cNvPr name="Freeform 20" id="20"/>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1" id="21"/>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22189" r="-22189" t="0" b="0"/>
              </a:stretch>
            </a:blipFill>
          </p:spPr>
        </p:sp>
        <p:sp>
          <p:nvSpPr>
            <p:cNvPr name="Freeform 22" id="22"/>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3" id="23"/>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4" id="24"/>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5" id="25"/>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6" id="26"/>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7" id="27"/>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8" id="28"/>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pic>
        <p:nvPicPr>
          <p:cNvPr name="Picture 29" id="2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388057" y="8004758"/>
            <a:ext cx="976850" cy="976850"/>
          </a:xfrm>
          <a:prstGeom prst="rect">
            <a:avLst/>
          </a:prstGeom>
        </p:spPr>
      </p:pic>
      <p:pic>
        <p:nvPicPr>
          <p:cNvPr name="Picture 30" id="30"/>
          <p:cNvPicPr>
            <a:picLocks noChangeAspect="true"/>
          </p:cNvPicPr>
          <p:nvPr/>
        </p:nvPicPr>
        <p:blipFill>
          <a:blip r:embed="rId9"/>
          <a:srcRect l="0" t="0" r="0" b="0"/>
          <a:stretch>
            <a:fillRect/>
          </a:stretch>
        </p:blipFill>
        <p:spPr>
          <a:xfrm flipH="false" flipV="false" rot="0">
            <a:off x="2058595" y="1509732"/>
            <a:ext cx="934132" cy="937256"/>
          </a:xfrm>
          <a:prstGeom prst="rect">
            <a:avLst/>
          </a:prstGeom>
        </p:spPr>
      </p:pic>
      <p:sp>
        <p:nvSpPr>
          <p:cNvPr name="TextBox 31" id="31"/>
          <p:cNvSpPr txBox="true"/>
          <p:nvPr/>
        </p:nvSpPr>
        <p:spPr>
          <a:xfrm rot="0">
            <a:off x="3220669" y="1404957"/>
            <a:ext cx="2865419" cy="936625"/>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Space Mono Bold"/>
              </a:rPr>
              <a:t>APPIUM </a:t>
            </a:r>
          </a:p>
        </p:txBody>
      </p:sp>
      <p:sp>
        <p:nvSpPr>
          <p:cNvPr name="TextBox 32" id="32"/>
          <p:cNvSpPr txBox="true"/>
          <p:nvPr/>
        </p:nvSpPr>
        <p:spPr>
          <a:xfrm rot="0">
            <a:off x="2058595" y="2342213"/>
            <a:ext cx="6600806" cy="936625"/>
          </a:xfrm>
          <a:prstGeom prst="rect">
            <a:avLst/>
          </a:prstGeom>
        </p:spPr>
        <p:txBody>
          <a:bodyPr anchor="t" rtlCol="false" tIns="0" lIns="0" bIns="0" rIns="0">
            <a:spAutoFit/>
          </a:bodyPr>
          <a:lstStyle/>
          <a:p>
            <a:pPr>
              <a:lnSpc>
                <a:spcPts val="7699"/>
              </a:lnSpc>
              <a:spcBef>
                <a:spcPct val="0"/>
              </a:spcBef>
            </a:pPr>
            <a:r>
              <a:rPr lang="en-US" sz="5499">
                <a:solidFill>
                  <a:srgbClr val="82B8FF"/>
                </a:solidFill>
                <a:latin typeface="Space Mono Bold"/>
              </a:rPr>
              <a:t>FUNCȚIONALITĂȚI</a:t>
            </a:r>
            <a:r>
              <a:rPr lang="en-US" sz="5499">
                <a:solidFill>
                  <a:srgbClr val="82B8FF"/>
                </a:solidFill>
                <a:latin typeface="Space Mono Bold"/>
              </a:rPr>
              <a:t> </a:t>
            </a:r>
          </a:p>
        </p:txBody>
      </p:sp>
      <p:sp>
        <p:nvSpPr>
          <p:cNvPr name="TextBox 33" id="33"/>
          <p:cNvSpPr txBox="true"/>
          <p:nvPr/>
        </p:nvSpPr>
        <p:spPr>
          <a:xfrm rot="0">
            <a:off x="2058595" y="3517326"/>
            <a:ext cx="6618896" cy="5445557"/>
          </a:xfrm>
          <a:prstGeom prst="rect">
            <a:avLst/>
          </a:prstGeom>
        </p:spPr>
        <p:txBody>
          <a:bodyPr anchor="t" rtlCol="false" tIns="0" lIns="0" bIns="0" rIns="0">
            <a:spAutoFit/>
          </a:bodyPr>
          <a:lstStyle/>
          <a:p>
            <a:pPr>
              <a:lnSpc>
                <a:spcPts val="3107"/>
              </a:lnSpc>
              <a:spcBef>
                <a:spcPct val="0"/>
              </a:spcBef>
            </a:pPr>
            <a:r>
              <a:rPr lang="en-US" sz="2219">
                <a:solidFill>
                  <a:srgbClr val="FFFFFF"/>
                </a:solidFill>
                <a:latin typeface="Source Sans Pro"/>
              </a:rPr>
              <a:t>Este o unealtă de testare a aplicațiilor mobile care permite crearea și rularea de teste automate pentru aplicații mobile pe diferite platforme (iOS, Android). Appium suportă diferite limbaje de programare, inclusiv Java, C#, Python, Ruby, JavaScript etc. De asemenea, Appium suportă diferite cadre de testare, cum ar fi Selenium WebDriver, XCTest, Espresso și altele. Appium permite testarea interacțiunii cu elementele interfeței utilizatorului, inclusiv introducerea și validarea datelor, navigarea prin diferite ecrane, simularea acțiunilor utilizatorilor, gestionarea alertelor și erorilor. Appium poate fi integrat cu alte instrumente de testare și de automatizare a construirii și livrării (CI/CD), cum ar fi Jenkins, Sauce Labs, BrowserStack etc.</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80C1B"/>
        </a:solidFill>
      </p:bgPr>
    </p:bg>
    <p:spTree>
      <p:nvGrpSpPr>
        <p:cNvPr id="1" name=""/>
        <p:cNvGrpSpPr/>
        <p:nvPr/>
      </p:nvGrpSpPr>
      <p:grpSpPr>
        <a:xfrm>
          <a:off x="0" y="0"/>
          <a:ext cx="0" cy="0"/>
          <a:chOff x="0" y="0"/>
          <a:chExt cx="0" cy="0"/>
        </a:xfrm>
      </p:grpSpPr>
      <p:grpSp>
        <p:nvGrpSpPr>
          <p:cNvPr name="Group 2" id="2"/>
          <p:cNvGrpSpPr/>
          <p:nvPr/>
        </p:nvGrpSpPr>
        <p:grpSpPr>
          <a:xfrm rot="0">
            <a:off x="519952" y="542009"/>
            <a:ext cx="17248095" cy="9202983"/>
            <a:chOff x="0" y="0"/>
            <a:chExt cx="6292152" cy="3357273"/>
          </a:xfrm>
        </p:grpSpPr>
        <p:sp>
          <p:nvSpPr>
            <p:cNvPr name="Freeform 3" id="3"/>
            <p:cNvSpPr/>
            <p:nvPr/>
          </p:nvSpPr>
          <p:spPr>
            <a:xfrm>
              <a:off x="0" y="0"/>
              <a:ext cx="6292152" cy="3357273"/>
            </a:xfrm>
            <a:custGeom>
              <a:avLst/>
              <a:gdLst/>
              <a:ahLst/>
              <a:cxnLst/>
              <a:rect r="r" b="b" t="t" l="l"/>
              <a:pathLst>
                <a:path h="3357273" w="6292152">
                  <a:moveTo>
                    <a:pt x="6167692" y="3357273"/>
                  </a:moveTo>
                  <a:lnTo>
                    <a:pt x="124460" y="3357273"/>
                  </a:lnTo>
                  <a:cubicBezTo>
                    <a:pt x="55880" y="3357273"/>
                    <a:pt x="0" y="3301393"/>
                    <a:pt x="0" y="3232813"/>
                  </a:cubicBezTo>
                  <a:lnTo>
                    <a:pt x="0" y="124460"/>
                  </a:lnTo>
                  <a:cubicBezTo>
                    <a:pt x="0" y="55880"/>
                    <a:pt x="55880" y="0"/>
                    <a:pt x="124460" y="0"/>
                  </a:cubicBezTo>
                  <a:lnTo>
                    <a:pt x="6167692" y="0"/>
                  </a:lnTo>
                  <a:cubicBezTo>
                    <a:pt x="6236272" y="0"/>
                    <a:pt x="6292152" y="55880"/>
                    <a:pt x="6292152" y="124460"/>
                  </a:cubicBezTo>
                  <a:lnTo>
                    <a:pt x="6292152" y="3232813"/>
                  </a:lnTo>
                  <a:cubicBezTo>
                    <a:pt x="6292152" y="3301393"/>
                    <a:pt x="6236272" y="3357273"/>
                    <a:pt x="6167692" y="3357273"/>
                  </a:cubicBezTo>
                  <a:close/>
                </a:path>
              </a:pathLst>
            </a:custGeom>
            <a:solidFill>
              <a:srgbClr val="2E313F">
                <a:alpha val="19608"/>
              </a:srgbClr>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90427" y="6124852"/>
            <a:ext cx="8710676" cy="6699301"/>
          </a:xfrm>
          <a:prstGeom prst="rect">
            <a:avLst/>
          </a:prstGeom>
        </p:spPr>
      </p:pic>
      <p:pic>
        <p:nvPicPr>
          <p:cNvPr name="Picture 5" id="5"/>
          <p:cNvPicPr>
            <a:picLocks noChangeAspect="true"/>
          </p:cNvPicPr>
          <p:nvPr/>
        </p:nvPicPr>
        <p:blipFill>
          <a:blip r:embed="rId4">
            <a:alphaModFix amt="15000"/>
          </a:blip>
          <a:srcRect l="0" t="0" r="0" b="0"/>
          <a:stretch>
            <a:fillRect/>
          </a:stretch>
        </p:blipFill>
        <p:spPr>
          <a:xfrm flipH="false" flipV="false" rot="0">
            <a:off x="12876482" y="-3086100"/>
            <a:ext cx="8229600" cy="8229600"/>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259300" y="7367654"/>
            <a:ext cx="1890646" cy="1890646"/>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653652" y="4576691"/>
            <a:ext cx="6611067" cy="5710309"/>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8848989" y="1602083"/>
            <a:ext cx="934132" cy="937256"/>
          </a:xfrm>
          <a:prstGeom prst="rect">
            <a:avLst/>
          </a:prstGeom>
        </p:spPr>
      </p:pic>
      <p:pic>
        <p:nvPicPr>
          <p:cNvPr name="Picture 9" id="9"/>
          <p:cNvPicPr>
            <a:picLocks noChangeAspect="true"/>
          </p:cNvPicPr>
          <p:nvPr/>
        </p:nvPicPr>
        <p:blipFill>
          <a:blip r:embed="rId9"/>
          <a:srcRect l="0" t="0" r="0" b="0"/>
          <a:stretch>
            <a:fillRect/>
          </a:stretch>
        </p:blipFill>
        <p:spPr>
          <a:xfrm flipH="false" flipV="false" rot="1155339">
            <a:off x="1714035" y="862700"/>
            <a:ext cx="4995574" cy="3353279"/>
          </a:xfrm>
          <a:prstGeom prst="rect">
            <a:avLst/>
          </a:prstGeom>
        </p:spPr>
      </p:pic>
      <p:sp>
        <p:nvSpPr>
          <p:cNvPr name="TextBox 10" id="10"/>
          <p:cNvSpPr txBox="true"/>
          <p:nvPr/>
        </p:nvSpPr>
        <p:spPr>
          <a:xfrm rot="0">
            <a:off x="8704412" y="3846443"/>
            <a:ext cx="8021781" cy="4471093"/>
          </a:xfrm>
          <a:prstGeom prst="rect">
            <a:avLst/>
          </a:prstGeom>
        </p:spPr>
        <p:txBody>
          <a:bodyPr anchor="t" rtlCol="false" tIns="0" lIns="0" bIns="0" rIns="0">
            <a:spAutoFit/>
          </a:bodyPr>
          <a:lstStyle/>
          <a:p>
            <a:pPr>
              <a:lnSpc>
                <a:spcPts val="5118"/>
              </a:lnSpc>
              <a:spcBef>
                <a:spcPct val="0"/>
              </a:spcBef>
            </a:pPr>
            <a:r>
              <a:rPr lang="en-US" sz="3656">
                <a:solidFill>
                  <a:srgbClr val="FFFFFF"/>
                </a:solidFill>
                <a:latin typeface="Source Sans Pro"/>
              </a:rPr>
              <a:t>Appium este util pentru testarea automată a aplicațiilor mobile. Aceasta reduce timpul și costurile de testare, crește acuratețea și eficiența testelor și permite testarea rapidă și repetată a funcționalității aplicațiilor mobile pe mai multe platforme și dispozitive.</a:t>
            </a:r>
          </a:p>
        </p:txBody>
      </p:sp>
      <p:sp>
        <p:nvSpPr>
          <p:cNvPr name="TextBox 11" id="11"/>
          <p:cNvSpPr txBox="true"/>
          <p:nvPr/>
        </p:nvSpPr>
        <p:spPr>
          <a:xfrm rot="0">
            <a:off x="8848989" y="2434564"/>
            <a:ext cx="6600806" cy="936625"/>
          </a:xfrm>
          <a:prstGeom prst="rect">
            <a:avLst/>
          </a:prstGeom>
        </p:spPr>
        <p:txBody>
          <a:bodyPr anchor="t" rtlCol="false" tIns="0" lIns="0" bIns="0" rIns="0">
            <a:spAutoFit/>
          </a:bodyPr>
          <a:lstStyle/>
          <a:p>
            <a:pPr>
              <a:lnSpc>
                <a:spcPts val="7699"/>
              </a:lnSpc>
              <a:spcBef>
                <a:spcPct val="0"/>
              </a:spcBef>
            </a:pPr>
            <a:r>
              <a:rPr lang="en-US" sz="5499">
                <a:solidFill>
                  <a:srgbClr val="82B8FF"/>
                </a:solidFill>
                <a:latin typeface="Space Mono Bold"/>
              </a:rPr>
              <a:t>UTILITATEA</a:t>
            </a:r>
          </a:p>
        </p:txBody>
      </p:sp>
      <p:sp>
        <p:nvSpPr>
          <p:cNvPr name="TextBox 12" id="12"/>
          <p:cNvSpPr txBox="true"/>
          <p:nvPr/>
        </p:nvSpPr>
        <p:spPr>
          <a:xfrm rot="0">
            <a:off x="10011063" y="1497308"/>
            <a:ext cx="2865419" cy="936625"/>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Space Mono Bold"/>
              </a:rPr>
              <a:t>APPIUM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DAFaE-YPhsE</dc:identifier>
  <dcterms:modified xsi:type="dcterms:W3CDTF">2011-08-01T06:04:30Z</dcterms:modified>
  <cp:revision>1</cp:revision>
  <dc:title>Descrierea instrumentelor de testare</dc:title>
</cp:coreProperties>
</file>